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0"/>
  </p:handoutMasterIdLst>
  <p:sldIdLst>
    <p:sldId id="256" r:id="rId2"/>
    <p:sldId id="291" r:id="rId3"/>
    <p:sldId id="278" r:id="rId4"/>
    <p:sldId id="276" r:id="rId5"/>
    <p:sldId id="264" r:id="rId6"/>
    <p:sldId id="277" r:id="rId7"/>
    <p:sldId id="260" r:id="rId8"/>
    <p:sldId id="261" r:id="rId9"/>
    <p:sldId id="265" r:id="rId10"/>
    <p:sldId id="266" r:id="rId11"/>
    <p:sldId id="267" r:id="rId12"/>
    <p:sldId id="268" r:id="rId13"/>
    <p:sldId id="269" r:id="rId14"/>
    <p:sldId id="271" r:id="rId15"/>
    <p:sldId id="281" r:id="rId16"/>
    <p:sldId id="279" r:id="rId17"/>
    <p:sldId id="282" r:id="rId18"/>
    <p:sldId id="280" r:id="rId19"/>
    <p:sldId id="274" r:id="rId20"/>
    <p:sldId id="287" r:id="rId21"/>
    <p:sldId id="283" r:id="rId22"/>
    <p:sldId id="286" r:id="rId23"/>
    <p:sldId id="284" r:id="rId24"/>
    <p:sldId id="288" r:id="rId25"/>
    <p:sldId id="289" r:id="rId26"/>
    <p:sldId id="290" r:id="rId27"/>
    <p:sldId id="262" r:id="rId28"/>
    <p:sldId id="26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2" d="100"/>
          <a:sy n="92" d="100"/>
        </p:scale>
        <p:origin x="-216" y="2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40C317-A772-4C62-9BAC-0A28EA3FEBE8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53C79-9CA8-42AC-9B8A-14ACA1EA5E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916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1B2977A-FB19-9242-A1F5-0C32D133A9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472" y="3698907"/>
            <a:ext cx="11439144" cy="6285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 b="0" i="0">
                <a:latin typeface="Myriad Pro Light" panose="020B04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472" y="2584672"/>
            <a:ext cx="11439144" cy="1095947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6200" b="1" i="0">
                <a:latin typeface="Myriad Pro Semibold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092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9264C84-7CCE-7A47-ABED-2B7708FEBE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="" xmlns:a16="http://schemas.microsoft.com/office/drawing/2014/main" id="{2024DAB4-F3D5-CE48-A7A8-843DD9ACB3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7357" y="2538054"/>
            <a:ext cx="9145306" cy="6285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latin typeface="Adobe Garamond Pro" panose="02020502060506020403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4437A8C3-CF99-9145-861F-2D04D754C1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52928" y="1094200"/>
            <a:ext cx="9191026" cy="10916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5600" b="1" i="0">
                <a:latin typeface="Myriad Pro Semibold" panose="020B0503030403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48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4862E3B-2C47-714A-BE01-5C5627A8BA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="" xmlns:a16="http://schemas.microsoft.com/office/drawing/2014/main" id="{002AE0CD-F5C3-DD40-85C5-7689823F6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991" y="4131724"/>
            <a:ext cx="9145306" cy="6285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bg1"/>
                </a:solidFill>
                <a:latin typeface="Adobe Garamond Pro" panose="02020502060506020403" pitchFamily="18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D98A14A-89A2-A342-9B89-B5FC523124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6446" y="2034033"/>
            <a:ext cx="9191026" cy="192837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100" b="1" i="0" kern="1200" cap="all" spc="0" baseline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150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EC1B0F8-041A-B541-B066-8CE5C09996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F28863FB-61E4-B349-935D-3F0343D83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879972"/>
            <a:ext cx="1046393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 i="0">
                <a:latin typeface="Myriad Pro Semibold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="" xmlns:a16="http://schemas.microsoft.com/office/drawing/2014/main" id="{45C5AB80-1FBA-DA40-9B09-E83821598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834512"/>
            <a:ext cx="10463938" cy="368458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Myriad Pro Light" panose="020B0403030403020204" pitchFamily="34" charset="0"/>
              </a:defRPr>
            </a:lvl1pPr>
            <a:lvl2pPr>
              <a:defRPr b="0" i="0">
                <a:latin typeface="Myriad Pro Light" panose="020B0403030403020204" pitchFamily="34" charset="0"/>
              </a:defRPr>
            </a:lvl2pPr>
            <a:lvl3pPr>
              <a:defRPr b="0" i="0">
                <a:latin typeface="Myriad Pro Light" panose="020B0403030403020204" pitchFamily="34" charset="0"/>
              </a:defRPr>
            </a:lvl3pPr>
            <a:lvl4pPr>
              <a:defRPr b="0" i="0">
                <a:latin typeface="Myriad Pro Light" panose="020B04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63195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824B382-9740-3B47-840F-3C0C0AFE98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473885C6-ADC0-0547-BC1D-983DF4174C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4589" y="949644"/>
            <a:ext cx="10463938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4400" b="1" i="0">
                <a:latin typeface="Myriad Pro Semibold" panose="020B05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="" xmlns:a16="http://schemas.microsoft.com/office/drawing/2014/main" id="{B5A8E120-3A2A-B649-975A-3477172B0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589" y="1904184"/>
            <a:ext cx="10463938" cy="3684588"/>
          </a:xfrm>
          <a:prstGeom prst="rect">
            <a:avLst/>
          </a:prstGeom>
        </p:spPr>
        <p:txBody>
          <a:bodyPr/>
          <a:lstStyle>
            <a:lvl1pPr>
              <a:defRPr sz="3200" b="0" i="0">
                <a:latin typeface="Myriad Pro Light" panose="020B0403030403020204" pitchFamily="34" charset="0"/>
              </a:defRPr>
            </a:lvl1pPr>
            <a:lvl2pPr>
              <a:defRPr b="0" i="0">
                <a:latin typeface="Myriad Pro Light" panose="020B0403030403020204" pitchFamily="34" charset="0"/>
              </a:defRPr>
            </a:lvl2pPr>
            <a:lvl3pPr>
              <a:defRPr b="0" i="0">
                <a:latin typeface="Myriad Pro Light" panose="020B0403030403020204" pitchFamily="34" charset="0"/>
              </a:defRPr>
            </a:lvl3pPr>
            <a:lvl4pPr>
              <a:defRPr b="0" i="0">
                <a:latin typeface="Myriad Pro Light" panose="020B04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59799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63B04-D122-4C67-82B3-2C43B060DA99}" type="datetimeFigureOut">
              <a:rPr lang="en-US" smtClean="0"/>
              <a:t>6/29/2020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1D957-1784-481E-A662-081551CBB9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67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52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amhsa.gov/" TargetMode="Externa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beyondtype1.org/" TargetMode="External"/><Relationship Id="rId2" Type="http://schemas.openxmlformats.org/officeDocument/2006/relationships/hyperlink" Target="https://www.diabetes.org/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beyondtype1.org/the-diabetes-online-community-doc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j.pedn.2016.08.007" TargetMode="External"/><Relationship Id="rId3" Type="http://schemas.openxmlformats.org/officeDocument/2006/relationships/hyperlink" Target="https://beyondtype1.org/" TargetMode="External"/><Relationship Id="rId7" Type="http://schemas.openxmlformats.org/officeDocument/2006/relationships/hyperlink" Target="https://www.nimh.nih.gov/health/topics/anxiety-disorders/index.shtml" TargetMode="External"/><Relationship Id="rId2" Type="http://schemas.openxmlformats.org/officeDocument/2006/relationships/hyperlink" Target="https://www.diabetes.org/diabetes/type-1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beyondtype1.org/alcohol-and-diabetes-guide/" TargetMode="External"/><Relationship Id="rId5" Type="http://schemas.openxmlformats.org/officeDocument/2006/relationships/hyperlink" Target="https://www.mayoclinic.org/diseases-conditions/diabetes/in-depth/diabetes-management/art-20047963" TargetMode="External"/><Relationship Id="rId4" Type="http://schemas.openxmlformats.org/officeDocument/2006/relationships/hyperlink" Target="https://www.cdc.gov/diabetes/managing/mental-health.html" TargetMode="External"/><Relationship Id="rId9" Type="http://schemas.openxmlformats.org/officeDocument/2006/relationships/hyperlink" Target="https://www.everydayhealth.com/type-1-diabetes/stress-and-type-1-diabetes.aspx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Type 1 Diabetes: Psychosocial and Lifestyle Implications </a:t>
            </a:r>
            <a:br>
              <a:rPr lang="en-US" sz="2800" dirty="0" smtClean="0"/>
            </a:br>
            <a:r>
              <a:rPr lang="en-US" sz="2800" dirty="0" smtClean="0"/>
              <a:t>Module Section 3 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Presented by</a:t>
            </a:r>
          </a:p>
          <a:p>
            <a:r>
              <a:rPr lang="en-US" sz="2400" dirty="0" smtClean="0"/>
              <a:t>Catherine Zurawski DNP, CRNP, FNP-C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8505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“Why me?” 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Anger about diagnosis is projected outward randomly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Can blame other people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Feelings of lack of control</a:t>
            </a:r>
          </a:p>
          <a:p>
            <a:pPr marL="0" indent="0">
              <a:buNone/>
            </a:pPr>
            <a:r>
              <a:rPr lang="en-US" dirty="0"/>
              <a:t>				</a:t>
            </a:r>
            <a:r>
              <a:rPr lang="en-US" sz="1400" dirty="0" smtClean="0"/>
              <a:t>(</a:t>
            </a:r>
            <a:r>
              <a:rPr lang="en-US" sz="1400" dirty="0" err="1" smtClean="0"/>
              <a:t>Kubler</a:t>
            </a:r>
            <a:r>
              <a:rPr lang="en-US" sz="1400" dirty="0" smtClean="0"/>
              <a:t>-Ross, 1970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86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Bargaining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000" dirty="0" smtClean="0"/>
              <a:t>“I promise to behave if this goes away” or 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“If only I can do_____, then I will accept this”</a:t>
            </a:r>
          </a:p>
          <a:p>
            <a:endParaRPr lang="en-US" sz="2000" dirty="0"/>
          </a:p>
          <a:p>
            <a:r>
              <a:rPr lang="en-US" sz="2000" dirty="0" smtClean="0"/>
              <a:t>Self-imposed deadline</a:t>
            </a:r>
          </a:p>
          <a:p>
            <a:endParaRPr lang="en-US" sz="2000" dirty="0"/>
          </a:p>
          <a:p>
            <a:r>
              <a:rPr lang="en-US" sz="2000" dirty="0" smtClean="0"/>
              <a:t>Often bargains with God or higher power</a:t>
            </a:r>
          </a:p>
          <a:p>
            <a:pPr marL="0" indent="0" algn="ctr">
              <a:buNone/>
            </a:pPr>
            <a:r>
              <a:rPr lang="en-US" sz="1400" dirty="0" smtClean="0"/>
              <a:t>(</a:t>
            </a:r>
            <a:r>
              <a:rPr lang="en-US" sz="1400" dirty="0" err="1" smtClean="0"/>
              <a:t>Kubler</a:t>
            </a:r>
            <a:r>
              <a:rPr lang="en-US" sz="1400" dirty="0" smtClean="0"/>
              <a:t>-Ross, 1970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0085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“I am so sad about this”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Reactive and preparatory depression</a:t>
            </a:r>
          </a:p>
          <a:p>
            <a:endParaRPr lang="en-US" sz="2400" dirty="0"/>
          </a:p>
          <a:p>
            <a:r>
              <a:rPr lang="en-US" sz="2400" dirty="0" smtClean="0"/>
              <a:t>Patients should be allowed to express sadness and depression</a:t>
            </a:r>
          </a:p>
          <a:p>
            <a:endParaRPr lang="en-US" sz="2400" dirty="0"/>
          </a:p>
          <a:p>
            <a:pPr marL="457200" lvl="1" indent="0">
              <a:buNone/>
            </a:pPr>
            <a:r>
              <a:rPr lang="en-US" sz="1200" dirty="0" smtClean="0"/>
              <a:t>				(</a:t>
            </a:r>
            <a:r>
              <a:rPr lang="en-US" sz="1200" dirty="0" err="1" smtClean="0"/>
              <a:t>Kubler</a:t>
            </a:r>
            <a:r>
              <a:rPr lang="en-US" sz="1200" dirty="0" smtClean="0"/>
              <a:t>-Ross</a:t>
            </a:r>
            <a:r>
              <a:rPr lang="en-US" sz="1200" dirty="0"/>
              <a:t>, E., 1970)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247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Acceptance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“The rest before the long journey”</a:t>
            </a:r>
          </a:p>
          <a:p>
            <a:endParaRPr lang="en-US" sz="2400" dirty="0"/>
          </a:p>
          <a:p>
            <a:r>
              <a:rPr lang="en-US" sz="2400" dirty="0" smtClean="0"/>
              <a:t>Not necessarily a happy stage, but aware of fate </a:t>
            </a:r>
          </a:p>
          <a:p>
            <a:endParaRPr lang="en-US" sz="2400" dirty="0"/>
          </a:p>
          <a:p>
            <a:r>
              <a:rPr lang="en-US" sz="2400" dirty="0" smtClean="0"/>
              <a:t>Resignation to final outcome</a:t>
            </a:r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en-US" sz="1200" dirty="0" smtClean="0"/>
              <a:t>(</a:t>
            </a:r>
            <a:r>
              <a:rPr lang="en-US" sz="1200" dirty="0" err="1" smtClean="0"/>
              <a:t>Kubler</a:t>
            </a:r>
            <a:r>
              <a:rPr lang="en-US" sz="1200" dirty="0" smtClean="0"/>
              <a:t>-Ross, </a:t>
            </a:r>
            <a:r>
              <a:rPr lang="en-US" sz="1200" dirty="0"/>
              <a:t>1970)</a:t>
            </a:r>
          </a:p>
          <a:p>
            <a:pPr lvl="1"/>
            <a:endParaRPr lang="en-US" sz="16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050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Type 1 Diabetes affects Lifestyle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Dining out, picnics, vacations, celebrations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Need to plan for “cheat” meals, food inaccessibility, limited choices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Monitor alcohol use </a:t>
            </a:r>
          </a:p>
          <a:p>
            <a:pPr lvl="2"/>
            <a:r>
              <a:rPr lang="en-US" dirty="0" smtClean="0"/>
              <a:t>Can affect blood glucose hours after last drink</a:t>
            </a:r>
          </a:p>
          <a:p>
            <a:pPr lvl="2"/>
            <a:r>
              <a:rPr lang="en-US" dirty="0" smtClean="0"/>
              <a:t>Glucagon not effective for alcohol-induced low blood glucose</a:t>
            </a:r>
          </a:p>
          <a:p>
            <a:pPr marL="3657600" lvl="8" indent="0">
              <a:buNone/>
            </a:pPr>
            <a:endParaRPr lang="en-US" sz="1200" dirty="0" smtClean="0"/>
          </a:p>
          <a:p>
            <a:pPr marL="3657600" lvl="8" indent="0">
              <a:buNone/>
            </a:pPr>
            <a:r>
              <a:rPr lang="en-US" sz="1200" dirty="0" smtClean="0"/>
              <a:t>(Misha, 2020)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4191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Type 1 Diabetes affects Lifestyle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Physical </a:t>
            </a:r>
            <a:r>
              <a:rPr lang="en-US" dirty="0"/>
              <a:t>activity, adventures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Sports</a:t>
            </a:r>
          </a:p>
          <a:p>
            <a:pPr lvl="1"/>
            <a:r>
              <a:rPr lang="en-US" dirty="0" smtClean="0"/>
              <a:t>Recreation</a:t>
            </a:r>
          </a:p>
          <a:p>
            <a:pPr lvl="1"/>
            <a:r>
              <a:rPr lang="en-US" dirty="0" smtClean="0"/>
              <a:t>Travel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88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How Type 1 Diabetes affects </a:t>
            </a:r>
            <a:r>
              <a:rPr lang="en-US" dirty="0" smtClean="0">
                <a:solidFill>
                  <a:prstClr val="black"/>
                </a:solidFill>
              </a:rPr>
              <a:t>Lifestyle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Medications and diabetic supplies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Insulin, rescue medications, glucose tabs, pump/ site supplies etc. </a:t>
            </a:r>
            <a:r>
              <a:rPr lang="en-US" dirty="0"/>
              <a:t>m</a:t>
            </a:r>
            <a:r>
              <a:rPr lang="en-US" dirty="0" smtClean="0"/>
              <a:t>ust be readily available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Many OTC and Rx medications may affect blood glucose levels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11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Type 1 Diabetes affects Lifestyle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Life Stage </a:t>
            </a:r>
            <a:r>
              <a:rPr lang="en-US" dirty="0" smtClean="0"/>
              <a:t>Considerations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Hormonal changes around menstruation and menopause can affect blood glucose </a:t>
            </a:r>
            <a:r>
              <a:rPr lang="en-US" dirty="0" smtClean="0"/>
              <a:t>levels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Oral contraceptive use may raise blood glucose </a:t>
            </a:r>
            <a:r>
              <a:rPr lang="en-US" dirty="0" smtClean="0"/>
              <a:t>levels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 smtClean="0"/>
              <a:t>Family planning                                   </a:t>
            </a:r>
            <a:r>
              <a:rPr lang="en-US" sz="1200" dirty="0" smtClean="0"/>
              <a:t>(Mayo Clinic, 2020)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31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 smtClean="0">
              <a:solidFill>
                <a:prstClr val="black"/>
              </a:solidFill>
            </a:endParaRPr>
          </a:p>
          <a:p>
            <a:r>
              <a:rPr lang="en-US" dirty="0" smtClean="0"/>
              <a:t>How Type 1 diabetes affects Lifestyle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Stress Levels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Stress-related hormonal shifts can increase blood glucose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Occurs with distress (divorce, death) and daily stress (work, school)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sz="1200" dirty="0" smtClean="0"/>
              <a:t>(Scott, 2011)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3199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sz="1200" dirty="0" smtClean="0"/>
          </a:p>
          <a:p>
            <a:pPr marL="0" indent="0">
              <a:buNone/>
            </a:pPr>
            <a:r>
              <a:rPr lang="en-US" sz="4700" b="1" dirty="0" smtClean="0"/>
              <a:t>People </a:t>
            </a:r>
            <a:r>
              <a:rPr lang="en-US" sz="4700" b="1" dirty="0"/>
              <a:t>with diabetes are 20% more likely than those without </a:t>
            </a:r>
            <a:r>
              <a:rPr lang="en-US" sz="4700" b="1" dirty="0" smtClean="0"/>
              <a:t>diabetes </a:t>
            </a:r>
            <a:r>
              <a:rPr lang="en-US" sz="4700" b="1" dirty="0"/>
              <a:t>to have anxiety at some point in their </a:t>
            </a:r>
            <a:r>
              <a:rPr lang="en-US" sz="4700" b="1" dirty="0" smtClean="0"/>
              <a:t>life</a:t>
            </a:r>
          </a:p>
          <a:p>
            <a:pPr marL="0" indent="0">
              <a:buNone/>
            </a:pPr>
            <a:endParaRPr lang="en-US" sz="1200" i="1" dirty="0" smtClean="0"/>
          </a:p>
          <a:p>
            <a:pPr lvl="1"/>
            <a:endParaRPr lang="en-US" sz="2200" dirty="0" smtClean="0"/>
          </a:p>
          <a:p>
            <a:pPr lvl="1"/>
            <a:r>
              <a:rPr lang="en-US" sz="3600" dirty="0" smtClean="0"/>
              <a:t>Can mimic signs/ symptoms of low blood glucose and vice versa</a:t>
            </a:r>
          </a:p>
          <a:p>
            <a:pPr lvl="1"/>
            <a:endParaRPr lang="en-US" sz="3600" dirty="0" smtClean="0"/>
          </a:p>
          <a:p>
            <a:pPr lvl="1"/>
            <a:r>
              <a:rPr lang="en-US" sz="3600" dirty="0" smtClean="0"/>
              <a:t>Advise patients to check blood glucose if feeling anxious</a:t>
            </a:r>
          </a:p>
          <a:p>
            <a:pPr lvl="1"/>
            <a:endParaRPr lang="en-US" sz="3600" dirty="0"/>
          </a:p>
          <a:p>
            <a:pPr lvl="1"/>
            <a:r>
              <a:rPr lang="en-US" sz="3600" dirty="0" smtClean="0"/>
              <a:t>Therapy and stress reduction techniques can be helpful in managing anxiety</a:t>
            </a:r>
            <a:endParaRPr lang="en-US" sz="3600" dirty="0"/>
          </a:p>
          <a:p>
            <a:endParaRPr lang="en-US" sz="1200" dirty="0" smtClean="0"/>
          </a:p>
          <a:p>
            <a:endParaRPr lang="en-US" sz="1200" dirty="0"/>
          </a:p>
          <a:p>
            <a:pPr marL="0" indent="0">
              <a:buNone/>
            </a:pPr>
            <a:r>
              <a:rPr lang="en-US" sz="1200" dirty="0"/>
              <a:t>	</a:t>
            </a:r>
            <a:r>
              <a:rPr lang="en-US" sz="1200" dirty="0" smtClean="0"/>
              <a:t>		</a:t>
            </a:r>
            <a:r>
              <a:rPr lang="en-US" sz="1900" dirty="0" smtClean="0"/>
              <a:t>(CDC, 2018)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65107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-128760"/>
            <a:ext cx="12108873" cy="6811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4730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Symptoms of 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Feelings of worry, fear or being on edge- sometimes accompanied by:</a:t>
            </a:r>
          </a:p>
          <a:p>
            <a:pPr marL="0" indent="0">
              <a:buNone/>
            </a:pPr>
            <a:endParaRPr lang="en-US" sz="2400" dirty="0" smtClean="0"/>
          </a:p>
          <a:p>
            <a:pPr marL="457200" lvl="1" indent="0">
              <a:buNone/>
            </a:pPr>
            <a:r>
              <a:rPr lang="en-US" sz="1600" dirty="0" smtClean="0"/>
              <a:t>	</a:t>
            </a:r>
            <a:r>
              <a:rPr lang="en-US" sz="2000" dirty="0" smtClean="0"/>
              <a:t>Difficulty sleeping</a:t>
            </a:r>
          </a:p>
          <a:p>
            <a:pPr marL="457200" lvl="1" indent="0">
              <a:buNone/>
            </a:pPr>
            <a:r>
              <a:rPr lang="en-US" sz="2000" dirty="0" smtClean="0"/>
              <a:t>	Restlessness</a:t>
            </a:r>
          </a:p>
          <a:p>
            <a:pPr marL="457200" lvl="1" indent="0">
              <a:buNone/>
            </a:pPr>
            <a:r>
              <a:rPr lang="en-US" sz="2000" dirty="0" smtClean="0"/>
              <a:t>	Impaired concentration</a:t>
            </a:r>
          </a:p>
          <a:p>
            <a:pPr marL="457200" lvl="1" indent="0">
              <a:buNone/>
            </a:pPr>
            <a:r>
              <a:rPr lang="en-US" sz="2000" dirty="0" smtClean="0"/>
              <a:t>	Irritability</a:t>
            </a:r>
          </a:p>
          <a:p>
            <a:pPr marL="457200" lvl="1" indent="0">
              <a:buNone/>
            </a:pPr>
            <a:r>
              <a:rPr lang="en-US" sz="2000" dirty="0" smtClean="0"/>
              <a:t>	Tiring easily or fatigued</a:t>
            </a:r>
          </a:p>
          <a:p>
            <a:pPr lvl="3"/>
            <a:endParaRPr lang="en-US" sz="1000" dirty="0" smtClean="0"/>
          </a:p>
          <a:p>
            <a:pPr lvl="3"/>
            <a:endParaRPr lang="en-US" sz="1000" dirty="0"/>
          </a:p>
          <a:p>
            <a:pPr lvl="3"/>
            <a:endParaRPr lang="en-US" sz="1000" dirty="0" smtClean="0"/>
          </a:p>
          <a:p>
            <a:pPr marL="1371600" lvl="3" indent="0">
              <a:buNone/>
            </a:pPr>
            <a:r>
              <a:rPr lang="en-US" sz="1000" dirty="0" smtClean="0"/>
              <a:t>(National Institute of </a:t>
            </a:r>
            <a:r>
              <a:rPr lang="en-US" sz="1000" dirty="0"/>
              <a:t>M</a:t>
            </a:r>
            <a:r>
              <a:rPr lang="en-US" sz="1000" dirty="0" smtClean="0"/>
              <a:t>ental Health, 2018)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086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144589" y="1803862"/>
            <a:ext cx="10463938" cy="37152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800" b="1" dirty="0" smtClean="0"/>
              <a:t>People </a:t>
            </a:r>
            <a:r>
              <a:rPr lang="en-US" sz="2800" b="1" dirty="0"/>
              <a:t>with diabetes are 2 to 3 times more likely to have depression than people without diabetes. </a:t>
            </a:r>
            <a:endParaRPr lang="en-US" sz="2800" b="1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Only </a:t>
            </a:r>
            <a:r>
              <a:rPr lang="en-US" sz="2400" dirty="0"/>
              <a:t>25% to 50% of people with diabetes who have depression get diagnosed and treated. 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But </a:t>
            </a:r>
            <a:r>
              <a:rPr lang="en-US" sz="2400" dirty="0"/>
              <a:t>treatment—therapy, medicine, or both—is usually very effective. And without treatment, depression often gets worse, not better</a:t>
            </a:r>
            <a:r>
              <a:rPr lang="en-US" sz="2400" dirty="0" smtClean="0"/>
              <a:t>.</a:t>
            </a:r>
          </a:p>
          <a:p>
            <a:pPr marL="0" indent="0">
              <a:buNone/>
            </a:pPr>
            <a:endParaRPr lang="en-US" sz="2400" dirty="0"/>
          </a:p>
          <a:p>
            <a:pPr marL="2743200" lvl="6" indent="0">
              <a:buNone/>
            </a:pPr>
            <a:r>
              <a:rPr lang="en-US" sz="1300" dirty="0" smtClean="0"/>
              <a:t>(CDC, 2018)</a:t>
            </a:r>
            <a:endParaRPr lang="en-US" sz="13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1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Symptoms of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Feeling </a:t>
            </a:r>
            <a:r>
              <a:rPr lang="en-US" dirty="0"/>
              <a:t>sad or empty</a:t>
            </a:r>
          </a:p>
          <a:p>
            <a:r>
              <a:rPr lang="en-US" dirty="0"/>
              <a:t>Losing interest in favorite activities</a:t>
            </a:r>
          </a:p>
          <a:p>
            <a:r>
              <a:rPr lang="en-US" dirty="0"/>
              <a:t>Overeating or not wanting to eat at all</a:t>
            </a:r>
          </a:p>
          <a:p>
            <a:r>
              <a:rPr lang="en-US" dirty="0"/>
              <a:t>Not being able to sleep or sleeping too much</a:t>
            </a:r>
          </a:p>
          <a:p>
            <a:r>
              <a:rPr lang="en-US" dirty="0"/>
              <a:t>Having trouble concentrating or making decisions</a:t>
            </a:r>
          </a:p>
          <a:p>
            <a:r>
              <a:rPr lang="en-US" dirty="0"/>
              <a:t>Feeling very tired</a:t>
            </a:r>
          </a:p>
          <a:p>
            <a:r>
              <a:rPr lang="en-US" dirty="0"/>
              <a:t>Feeling hopeless, irritable, anxious, or guilty</a:t>
            </a:r>
          </a:p>
          <a:p>
            <a:r>
              <a:rPr lang="en-US" dirty="0"/>
              <a:t>Having aches or pains, headaches, cramps, or digestive problems</a:t>
            </a:r>
          </a:p>
          <a:p>
            <a:r>
              <a:rPr lang="en-US" dirty="0"/>
              <a:t>Having thoughts of suicide or death                  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</a:t>
            </a:r>
            <a:r>
              <a:rPr lang="en-US" sz="2500" dirty="0" smtClean="0"/>
              <a:t>(CDC, 2018)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03394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Screen patients with T1DM at least annually 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PHQ-9 (cutoff </a:t>
            </a:r>
            <a:r>
              <a:rPr lang="en-US" u="sng" dirty="0" smtClean="0"/>
              <a:t>&gt;</a:t>
            </a:r>
            <a:r>
              <a:rPr lang="en-US" dirty="0" smtClean="0"/>
              <a:t> 12 to differentiate for DM)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Beck Depression Inventory (BDI)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World </a:t>
            </a:r>
            <a:r>
              <a:rPr lang="en-US" dirty="0"/>
              <a:t>Health Organization (WHO)-5 Well-Being </a:t>
            </a:r>
            <a:r>
              <a:rPr lang="en-US" dirty="0" smtClean="0"/>
              <a:t>Index</a:t>
            </a:r>
          </a:p>
          <a:p>
            <a:pPr lvl="1"/>
            <a:endParaRPr lang="en-US" dirty="0"/>
          </a:p>
          <a:p>
            <a:pPr marL="2743200" lvl="6" indent="0">
              <a:buNone/>
            </a:pPr>
            <a:r>
              <a:rPr lang="en-US" sz="1400" dirty="0" smtClean="0"/>
              <a:t>(</a:t>
            </a:r>
            <a:r>
              <a:rPr lang="en-US" sz="1400" dirty="0" err="1" smtClean="0"/>
              <a:t>Badescu</a:t>
            </a:r>
            <a:r>
              <a:rPr lang="en-US" sz="1400" dirty="0" smtClean="0"/>
              <a:t> et al., 2016) &amp; (</a:t>
            </a:r>
            <a:r>
              <a:rPr lang="en-US" sz="1400" dirty="0" err="1" smtClean="0"/>
              <a:t>Hajos</a:t>
            </a:r>
            <a:r>
              <a:rPr lang="en-US" sz="1400" dirty="0" smtClean="0"/>
              <a:t> et al., 2013)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Depression and Anxiety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Assess holistically </a:t>
            </a:r>
          </a:p>
          <a:p>
            <a:r>
              <a:rPr lang="en-US" sz="2400" dirty="0" smtClean="0"/>
              <a:t>Avoid “noncompliant” label</a:t>
            </a:r>
          </a:p>
          <a:p>
            <a:r>
              <a:rPr lang="en-US" sz="2400" dirty="0" smtClean="0"/>
              <a:t>Recognize that patient may be stuck or revert back in stage of grief at different times</a:t>
            </a:r>
          </a:p>
          <a:p>
            <a:r>
              <a:rPr lang="en-US" sz="2400" dirty="0" smtClean="0"/>
              <a:t>Provide support </a:t>
            </a:r>
          </a:p>
          <a:p>
            <a:r>
              <a:rPr lang="en-US" sz="2400" dirty="0" smtClean="0"/>
              <a:t>Manage illness as a team </a:t>
            </a:r>
          </a:p>
          <a:p>
            <a:pPr lvl="1"/>
            <a:r>
              <a:rPr lang="en-US" dirty="0" smtClean="0"/>
              <a:t>patient, provider, interdisciplinary colleagues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Mental Health Support Services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Substance Abuse and Mental Health Services Administration (SAMSHA) </a:t>
            </a:r>
          </a:p>
          <a:p>
            <a:r>
              <a:rPr lang="en-US" sz="2900" dirty="0" smtClean="0"/>
              <a:t>Facilities </a:t>
            </a:r>
            <a:r>
              <a:rPr lang="en-US" sz="2900" dirty="0"/>
              <a:t>that provide mental health treatment services and are funded by the state mental health agency (SMHA) or other state agency or </a:t>
            </a:r>
            <a:r>
              <a:rPr lang="en-US" sz="2900" dirty="0" smtClean="0"/>
              <a:t>department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Mental health treatment facilities administered by the U.S. Department of Veterans </a:t>
            </a:r>
            <a:r>
              <a:rPr lang="en-US" sz="2900" dirty="0" smtClean="0"/>
              <a:t>Affairs</a:t>
            </a:r>
          </a:p>
          <a:p>
            <a:pPr marL="0" indent="0">
              <a:buNone/>
            </a:pPr>
            <a:endParaRPr lang="en-US" sz="2900" dirty="0"/>
          </a:p>
          <a:p>
            <a:r>
              <a:rPr lang="en-US" sz="2900" dirty="0"/>
              <a:t>Private for-profit and non-profit facilities that are licensed by a state agency to provide mental health treatment services, or that are accredited by a national treatment accreditation organization (e.g., The Joint Commission, NCQA, etc</a:t>
            </a:r>
            <a:r>
              <a:rPr lang="en-US" sz="2900" dirty="0" smtClean="0"/>
              <a:t>.)</a:t>
            </a:r>
          </a:p>
          <a:p>
            <a:pPr marL="0" indent="0">
              <a:buNone/>
            </a:pPr>
            <a:endParaRPr lang="en-US" sz="2900" dirty="0" smtClean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://www.samhsa.gov/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392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1 Diabetes Resources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American Diabetes Association</a:t>
            </a:r>
          </a:p>
          <a:p>
            <a:pPr lvl="1"/>
            <a:r>
              <a:rPr lang="en-US" dirty="0">
                <a:hlinkClick r:id="rId2"/>
              </a:rPr>
              <a:t>https://www.diabetes.org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Beyond Type 1</a:t>
            </a:r>
          </a:p>
          <a:p>
            <a:pPr lvl="1"/>
            <a:r>
              <a:rPr lang="en-US" dirty="0">
                <a:hlinkClick r:id="rId3"/>
              </a:rPr>
              <a:t>https://beyondtype1.org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70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2E0C518D-3EA3-3049-8B88-FECD5F308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Diabetes Online Community (DOC)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13A3DF-6783-7B4F-B014-0DE08CF7CE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://beyondtype1.org/the-diabetes-online-community-doc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5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="" xmlns:a16="http://schemas.microsoft.com/office/drawing/2014/main" id="{BB99B930-1BCF-7143-AC33-4BAD4FC158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FC1AFF8-0CF1-974F-A946-BED2F485C5A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200" dirty="0"/>
              <a:t>American Diabetes Association website. (2020). </a:t>
            </a:r>
            <a:r>
              <a:rPr lang="en-US" sz="1200" dirty="0">
                <a:hlinkClick r:id="rId2"/>
              </a:rPr>
              <a:t>https://</a:t>
            </a:r>
            <a:r>
              <a:rPr lang="en-US" sz="1200" dirty="0" smtClean="0">
                <a:hlinkClick r:id="rId2"/>
              </a:rPr>
              <a:t>www.diabetes.org/diabetes/type-1</a:t>
            </a:r>
            <a:endParaRPr lang="en-US" sz="1200" dirty="0" smtClean="0"/>
          </a:p>
          <a:p>
            <a:r>
              <a:rPr lang="vi-VN" sz="1200" dirty="0"/>
              <a:t>Bădescu, S. V., Tătaru, C., Kobylinska, L., Georgescu, E. L., Zahiu, D. M., Zăgrean, A. M., &amp; Zăgrean, L. (2016). The association between Diabetes mellitus and Depression. </a:t>
            </a:r>
            <a:r>
              <a:rPr lang="vi-VN" sz="1200" i="1" dirty="0"/>
              <a:t>Journal of medicine and life</a:t>
            </a:r>
            <a:r>
              <a:rPr lang="vi-VN" sz="1200" dirty="0"/>
              <a:t>, </a:t>
            </a:r>
            <a:r>
              <a:rPr lang="vi-VN" sz="1200" i="1" dirty="0"/>
              <a:t>9</a:t>
            </a:r>
            <a:r>
              <a:rPr lang="vi-VN" sz="1200" dirty="0"/>
              <a:t>(2), 120–125</a:t>
            </a:r>
            <a:r>
              <a:rPr lang="vi-VN" sz="1200" dirty="0" smtClean="0"/>
              <a:t>.</a:t>
            </a:r>
            <a:endParaRPr lang="en-US" sz="1200" dirty="0" smtClean="0"/>
          </a:p>
          <a:p>
            <a:r>
              <a:rPr lang="en-US" sz="1200" dirty="0" smtClean="0"/>
              <a:t>Beyond Type 1 website. </a:t>
            </a:r>
            <a:r>
              <a:rPr lang="en-US" sz="1200" dirty="0"/>
              <a:t>(2020). </a:t>
            </a:r>
            <a:r>
              <a:rPr lang="en-US" sz="1200" dirty="0">
                <a:hlinkClick r:id="rId3"/>
              </a:rPr>
              <a:t>https://beyondtype1.org</a:t>
            </a:r>
            <a:r>
              <a:rPr lang="en-US" sz="1200" dirty="0" smtClean="0">
                <a:hlinkClick r:id="rId3"/>
              </a:rPr>
              <a:t>/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Centers for Disease Control and Prevention. (2018, August 6). </a:t>
            </a:r>
            <a:r>
              <a:rPr lang="en-US" sz="1200" i="1" dirty="0" smtClean="0"/>
              <a:t>Diabetes and mental health</a:t>
            </a:r>
            <a:r>
              <a:rPr lang="en-US" sz="1200" dirty="0"/>
              <a:t>. </a:t>
            </a:r>
            <a:r>
              <a:rPr lang="en-US" sz="1200" dirty="0">
                <a:hlinkClick r:id="rId4"/>
              </a:rPr>
              <a:t>https://</a:t>
            </a:r>
            <a:r>
              <a:rPr lang="en-US" sz="1200" dirty="0" smtClean="0">
                <a:hlinkClick r:id="rId4"/>
              </a:rPr>
              <a:t>www.cdc.gov/diabetes/managing/mental-health.html</a:t>
            </a:r>
            <a:r>
              <a:rPr lang="en-US" sz="1200" dirty="0" smtClean="0"/>
              <a:t> </a:t>
            </a:r>
          </a:p>
          <a:p>
            <a:r>
              <a:rPr lang="en-US" sz="1200" dirty="0" err="1"/>
              <a:t>Hajos</a:t>
            </a:r>
            <a:r>
              <a:rPr lang="en-US" sz="1200" dirty="0"/>
              <a:t>, T. R., </a:t>
            </a:r>
            <a:r>
              <a:rPr lang="en-US" sz="1200" dirty="0" err="1"/>
              <a:t>Pouwer</a:t>
            </a:r>
            <a:r>
              <a:rPr lang="en-US" sz="1200" dirty="0"/>
              <a:t>, F., </a:t>
            </a:r>
            <a:r>
              <a:rPr lang="en-US" sz="1200" dirty="0" err="1"/>
              <a:t>Skovlund</a:t>
            </a:r>
            <a:r>
              <a:rPr lang="en-US" sz="1200" dirty="0"/>
              <a:t>, S. E., Den </a:t>
            </a:r>
            <a:r>
              <a:rPr lang="en-US" sz="1200" dirty="0" err="1"/>
              <a:t>Oudsten</a:t>
            </a:r>
            <a:r>
              <a:rPr lang="en-US" sz="1200" dirty="0"/>
              <a:t>, B. L., </a:t>
            </a:r>
            <a:r>
              <a:rPr lang="en-US" sz="1200" dirty="0" err="1"/>
              <a:t>Geelhoed-Duijvestijn</a:t>
            </a:r>
            <a:r>
              <a:rPr lang="en-US" sz="1200" dirty="0"/>
              <a:t>, P. H., Tack, C. J., &amp; Snoek, F. J. (2013). Psychometric and screening properties of the WHO-5 well-being index in adult outpatients with Type 1 or Type 2 diabetes mellitus. Diabetic medicine : a journal of the British Diabetic Association, 30(2), e63–e69. https://doi.org/10.1111/dme.12040</a:t>
            </a:r>
          </a:p>
          <a:p>
            <a:r>
              <a:rPr lang="en-US" sz="1200" dirty="0" err="1" smtClean="0"/>
              <a:t>Kübler</a:t>
            </a:r>
            <a:r>
              <a:rPr lang="en-US" sz="1200" dirty="0" smtClean="0"/>
              <a:t>-Ross</a:t>
            </a:r>
            <a:r>
              <a:rPr lang="en-US" sz="1200" dirty="0"/>
              <a:t>, E. (1970). </a:t>
            </a:r>
            <a:r>
              <a:rPr lang="en-US" sz="1200" i="1" dirty="0"/>
              <a:t>On death and dying.</a:t>
            </a:r>
            <a:r>
              <a:rPr lang="en-US" sz="1200" dirty="0"/>
              <a:t> Collier Books/Macmillan Publishing Co.</a:t>
            </a:r>
            <a:endParaRPr lang="en-US" sz="1200" dirty="0" smtClean="0"/>
          </a:p>
          <a:p>
            <a:r>
              <a:rPr lang="en-US" sz="1200" dirty="0"/>
              <a:t>Mayo Clinic Staff. (2017, May 6) </a:t>
            </a:r>
            <a:r>
              <a:rPr lang="en-US" sz="1200" i="1" dirty="0"/>
              <a:t>Diabetes Management: How Lifestyle, Daily Routine Affect Blood Sugar. </a:t>
            </a:r>
            <a:r>
              <a:rPr lang="en-US" sz="1200" dirty="0">
                <a:hlinkClick r:id="rId5"/>
              </a:rPr>
              <a:t>https://www.mayoclinic.org/diseases-conditions/diabetes/in-depth/diabetes-management/art-20047963</a:t>
            </a:r>
            <a:endParaRPr lang="en-US" sz="1200" dirty="0"/>
          </a:p>
          <a:p>
            <a:r>
              <a:rPr lang="en-US" sz="1200" dirty="0" smtClean="0"/>
              <a:t>Misha, A. (2020). </a:t>
            </a:r>
            <a:r>
              <a:rPr lang="en-US" sz="1200" i="1" dirty="0" smtClean="0"/>
              <a:t>The alcohol and diabetes guide</a:t>
            </a:r>
            <a:r>
              <a:rPr lang="en-US" sz="1200" dirty="0" smtClean="0"/>
              <a:t>. </a:t>
            </a:r>
            <a:r>
              <a:rPr lang="en-US" sz="1200" dirty="0">
                <a:hlinkClick r:id="rId6"/>
              </a:rPr>
              <a:t>https://</a:t>
            </a:r>
            <a:r>
              <a:rPr lang="en-US" sz="1200" dirty="0" smtClean="0">
                <a:hlinkClick r:id="rId6"/>
              </a:rPr>
              <a:t>beyondtype1.org/alcohol-and-diabetes-guide/</a:t>
            </a:r>
            <a:endParaRPr lang="en-US" sz="1200" dirty="0" smtClean="0"/>
          </a:p>
          <a:p>
            <a:r>
              <a:rPr lang="en-US" sz="1200" dirty="0" smtClean="0"/>
              <a:t>National Institute of Mental Health. (2018, July). </a:t>
            </a:r>
            <a:r>
              <a:rPr lang="en-US" sz="1200" i="1" dirty="0" smtClean="0"/>
              <a:t>Anxiety disorders</a:t>
            </a:r>
            <a:r>
              <a:rPr lang="en-US" sz="1200" dirty="0"/>
              <a:t>. </a:t>
            </a:r>
            <a:r>
              <a:rPr lang="en-US" sz="1200" dirty="0">
                <a:hlinkClick r:id="rId7"/>
              </a:rPr>
              <a:t>https://</a:t>
            </a:r>
            <a:r>
              <a:rPr lang="en-US" sz="1200" dirty="0" smtClean="0">
                <a:hlinkClick r:id="rId7"/>
              </a:rPr>
              <a:t>www.nimh.nih.gov/health/topics/anxiety-disorders/index.shtml</a:t>
            </a:r>
            <a:endParaRPr lang="en-US" sz="1200" dirty="0" smtClean="0"/>
          </a:p>
          <a:p>
            <a:r>
              <a:rPr lang="en-US" sz="1200" dirty="0" err="1" smtClean="0"/>
              <a:t>Rechenberg</a:t>
            </a:r>
            <a:r>
              <a:rPr lang="en-US" sz="1200" dirty="0"/>
              <a:t>, K., </a:t>
            </a:r>
            <a:r>
              <a:rPr lang="en-US" sz="1200" dirty="0" err="1"/>
              <a:t>Whittemore</a:t>
            </a:r>
            <a:r>
              <a:rPr lang="en-US" sz="1200" dirty="0"/>
              <a:t>, R., &amp; Grey, M. (2017). Anxiety in Youth With Type 1 Diabetes</a:t>
            </a:r>
            <a:r>
              <a:rPr lang="en-US" sz="1200" i="1" dirty="0"/>
              <a:t>.</a:t>
            </a:r>
            <a:r>
              <a:rPr lang="en-US" sz="1200" dirty="0"/>
              <a:t> </a:t>
            </a:r>
            <a:r>
              <a:rPr lang="en-US" sz="1200" i="1" dirty="0"/>
              <a:t>Journal of pediatric </a:t>
            </a:r>
            <a:r>
              <a:rPr lang="en-US" sz="1200" i="1" dirty="0" smtClean="0"/>
              <a:t>nursing, 32</a:t>
            </a:r>
            <a:r>
              <a:rPr lang="en-US" sz="1200" dirty="0"/>
              <a:t>, 64–71. </a:t>
            </a:r>
            <a:r>
              <a:rPr lang="en-US" sz="1200" dirty="0">
                <a:hlinkClick r:id="rId8"/>
              </a:rPr>
              <a:t>https://</a:t>
            </a:r>
            <a:r>
              <a:rPr lang="en-US" sz="1200" dirty="0" smtClean="0">
                <a:hlinkClick r:id="rId8"/>
              </a:rPr>
              <a:t>doi.org/10.1016/j.pedn.2016.08.007</a:t>
            </a:r>
            <a:endParaRPr lang="en-US" sz="1200" dirty="0" smtClean="0"/>
          </a:p>
          <a:p>
            <a:r>
              <a:rPr lang="en-US" sz="1200" dirty="0" smtClean="0"/>
              <a:t>Scott, J. A. (2011, January 18). </a:t>
            </a:r>
            <a:r>
              <a:rPr lang="en-US" sz="1200" i="1" dirty="0" smtClean="0"/>
              <a:t>Stress and type 1 diabetes</a:t>
            </a:r>
            <a:r>
              <a:rPr lang="en-US" sz="1200" dirty="0"/>
              <a:t>. </a:t>
            </a:r>
            <a:r>
              <a:rPr lang="en-US" sz="1200" dirty="0">
                <a:hlinkClick r:id="rId9"/>
              </a:rPr>
              <a:t>https://</a:t>
            </a:r>
            <a:r>
              <a:rPr lang="en-US" sz="1200" dirty="0" smtClean="0">
                <a:hlinkClick r:id="rId9"/>
              </a:rPr>
              <a:t>www.everydayhealth.com/type-1-diabetes/stress-and-type-1-diabetes.aspx</a:t>
            </a:r>
            <a:r>
              <a:rPr lang="en-US" sz="1200" dirty="0" smtClean="0"/>
              <a:t> 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0863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907357" y="2538054"/>
            <a:ext cx="9145306" cy="2790404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Understand how the psychosocial and emotional impact of a T1DM diagnosis affects management of this illness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Recognize the signs and symptoms of anxiety and depression as they relate to T1DM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Identify appropriate interventions to assist patients in managing lifestyle to best support their health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Foster supportive patient/ provider relationships to facilitate management of T1DM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j-lt"/>
              </a:rPr>
              <a:t>Identify appropriate, reliable resources to support patients with T1DM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17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1 Diabetes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800" dirty="0" smtClean="0"/>
              <a:t>Nearly 1.6 million Americans affected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187,000 children and adolescents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Can occur at any age</a:t>
            </a:r>
          </a:p>
          <a:p>
            <a:endParaRPr lang="en-US" dirty="0"/>
          </a:p>
          <a:p>
            <a:pPr marL="3657600" lvl="8" indent="0">
              <a:buNone/>
            </a:pPr>
            <a:r>
              <a:rPr lang="en-US" sz="1200" dirty="0" smtClean="0"/>
              <a:t>(American Diabetes Association, 2020)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790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Type 1 Diabetes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Autoimmune condition in which the body attacks the pancreas, preventing the cells from producing insulin</a:t>
            </a:r>
          </a:p>
          <a:p>
            <a:pPr marL="0" indent="0">
              <a:buNone/>
            </a:pPr>
            <a:endParaRPr lang="en-US" sz="2000" dirty="0" smtClean="0"/>
          </a:p>
          <a:p>
            <a:r>
              <a:rPr lang="en-US" sz="2000" dirty="0" smtClean="0"/>
              <a:t>Unknown cause</a:t>
            </a:r>
          </a:p>
          <a:p>
            <a:endParaRPr lang="en-US" sz="2000" dirty="0"/>
          </a:p>
          <a:p>
            <a:r>
              <a:rPr lang="en-US" sz="2000" dirty="0" smtClean="0"/>
              <a:t>Lifestyle changes will not prevent need for insulin</a:t>
            </a:r>
          </a:p>
          <a:p>
            <a:endParaRPr lang="en-US" sz="2000" dirty="0"/>
          </a:p>
          <a:p>
            <a:r>
              <a:rPr lang="en-US" sz="2000" dirty="0" smtClean="0"/>
              <a:t>Treatable, but not curable- lifelong condition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51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Management of Type 1 Diabetes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Requires Constant Planning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5024" y="2636808"/>
            <a:ext cx="1731962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407" y="2619531"/>
            <a:ext cx="1838931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5287" y="2619531"/>
            <a:ext cx="1869097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556" y="2606861"/>
            <a:ext cx="1890280" cy="1877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13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Management of Type 1 Diabetes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Diet</a:t>
            </a:r>
          </a:p>
          <a:p>
            <a:pPr lvl="1"/>
            <a:r>
              <a:rPr lang="en-US" sz="2000" dirty="0"/>
              <a:t>P</a:t>
            </a:r>
            <a:r>
              <a:rPr lang="en-US" sz="2000" dirty="0" smtClean="0"/>
              <a:t>lanning, carbohydrate counting, awareness of insulin needs based on dietary intake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800" dirty="0" smtClean="0"/>
              <a:t>Exercise</a:t>
            </a:r>
          </a:p>
          <a:p>
            <a:pPr lvl="1"/>
            <a:r>
              <a:rPr lang="en-US" sz="2000" dirty="0" smtClean="0"/>
              <a:t>Awareness of impact of physical activity on blood glucose levels, mental health component for wellness</a:t>
            </a:r>
          </a:p>
          <a:p>
            <a:pPr marL="457200" lvl="1" indent="0">
              <a:buNone/>
            </a:pPr>
            <a:endParaRPr lang="en-US" sz="2000" dirty="0" smtClean="0"/>
          </a:p>
          <a:p>
            <a:r>
              <a:rPr lang="en-US" sz="2800" dirty="0" smtClean="0"/>
              <a:t>Stress reduction</a:t>
            </a:r>
          </a:p>
          <a:p>
            <a:pPr lvl="1"/>
            <a:r>
              <a:rPr lang="en-US" sz="2000" dirty="0" smtClean="0"/>
              <a:t>Leisure activity, meditation, yoga, mindfulness, etc. </a:t>
            </a:r>
          </a:p>
          <a:p>
            <a:pPr marL="0" indent="0">
              <a:buNone/>
            </a:pPr>
            <a:r>
              <a:rPr lang="en-US" sz="2800" dirty="0" smtClean="0"/>
              <a:t>                                           </a:t>
            </a:r>
            <a:r>
              <a:rPr lang="en-US" sz="1300" dirty="0" smtClean="0"/>
              <a:t>(Beyond Type 1, 2020)</a:t>
            </a:r>
            <a:endParaRPr lang="en-US" sz="13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41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3600" dirty="0" smtClean="0"/>
              <a:t>Implications of Type 1 Diabetes Diagnosis 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000" b="1" dirty="0" smtClean="0"/>
              <a:t>The 5 Stages of Grief</a:t>
            </a:r>
          </a:p>
          <a:p>
            <a:pPr marL="0" indent="0">
              <a:buNone/>
            </a:pPr>
            <a:endParaRPr lang="en-US" b="1" dirty="0" smtClean="0"/>
          </a:p>
          <a:p>
            <a:pPr lvl="1"/>
            <a:r>
              <a:rPr lang="en-US" dirty="0" smtClean="0"/>
              <a:t>Developed by Dr. Elisabeth </a:t>
            </a:r>
            <a:r>
              <a:rPr lang="en-US" dirty="0" err="1" smtClean="0"/>
              <a:t>Kubler</a:t>
            </a:r>
            <a:r>
              <a:rPr lang="en-US" dirty="0" smtClean="0"/>
              <a:t>-Ross in relation to death and dying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Can be applied to chronic illness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Helps to explain behavior of people facing difficult diagnoses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Everyone does not necessarily proceed in order, and some can become stuck or vacillate between certain </a:t>
            </a:r>
            <a:r>
              <a:rPr lang="en-US" dirty="0"/>
              <a:t>stages        </a:t>
            </a:r>
            <a:endParaRPr lang="en-US" dirty="0" smtClean="0"/>
          </a:p>
          <a:p>
            <a:pPr marL="457200" lvl="1" indent="0">
              <a:buNone/>
            </a:pPr>
            <a:r>
              <a:rPr lang="en-US" sz="1300" dirty="0"/>
              <a:t> </a:t>
            </a:r>
            <a:r>
              <a:rPr lang="en-US" sz="1300" dirty="0" smtClean="0"/>
              <a:t>                                                                                  </a:t>
            </a:r>
          </a:p>
          <a:p>
            <a:pPr marL="457200" lvl="1" indent="0">
              <a:buNone/>
            </a:pPr>
            <a:r>
              <a:rPr lang="en-US" sz="1300" dirty="0"/>
              <a:t>	</a:t>
            </a:r>
            <a:r>
              <a:rPr lang="en-US" sz="1300" dirty="0" smtClean="0"/>
              <a:t>			 (</a:t>
            </a:r>
            <a:r>
              <a:rPr lang="en-US" sz="1300" dirty="0" err="1" smtClean="0"/>
              <a:t>Kubler</a:t>
            </a:r>
            <a:r>
              <a:rPr lang="en-US" sz="1300" dirty="0" smtClean="0"/>
              <a:t>-Ross, 1970</a:t>
            </a:r>
            <a:r>
              <a:rPr lang="en-US" sz="1300" dirty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5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Denial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 sz="2800" dirty="0" smtClean="0"/>
          </a:p>
          <a:p>
            <a:r>
              <a:rPr lang="en-US" sz="2800" dirty="0" smtClean="0"/>
              <a:t>“It can’t be me”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This is considered the first stage of grief in which the person is in a state of shock and disbelief 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The world becomes overwhelming</a:t>
            </a:r>
          </a:p>
          <a:p>
            <a:endParaRPr lang="en-US" sz="2800" dirty="0"/>
          </a:p>
          <a:p>
            <a:r>
              <a:rPr lang="en-US" sz="2800" dirty="0" smtClean="0"/>
              <a:t>Protective mechanism that allows pacing of feelings</a:t>
            </a:r>
          </a:p>
          <a:p>
            <a:endParaRPr lang="en-US" sz="2800" dirty="0"/>
          </a:p>
          <a:p>
            <a:pPr marL="3657600" lvl="8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Kubler</a:t>
            </a:r>
            <a:r>
              <a:rPr lang="en-US" dirty="0" smtClean="0"/>
              <a:t>-Ross, 1970)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150th Template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4" id="{31F3A710-37A3-8D44-95C9-7BDEA14C42CA}" vid="{B28A04ED-8D6E-564F-886F-354BCB6B77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SON PPT Template WIDE</Template>
  <TotalTime>19606</TotalTime>
  <Words>1066</Words>
  <Application>Microsoft Office PowerPoint</Application>
  <PresentationFormat>Custom</PresentationFormat>
  <Paragraphs>242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Type 1 Diabetes: Psychosocial and Lifestyle Implications  Module Section 3 </vt:lpstr>
      <vt:lpstr>PowerPoint Presentation</vt:lpstr>
      <vt:lpstr>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DiRado</dc:creator>
  <cp:lastModifiedBy>Catherine Zurawski</cp:lastModifiedBy>
  <cp:revision>45</cp:revision>
  <dcterms:created xsi:type="dcterms:W3CDTF">2018-07-17T15:22:03Z</dcterms:created>
  <dcterms:modified xsi:type="dcterms:W3CDTF">2020-06-29T19:29:30Z</dcterms:modified>
</cp:coreProperties>
</file>