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82" r:id="rId3"/>
    <p:sldId id="381" r:id="rId4"/>
    <p:sldId id="262" r:id="rId5"/>
    <p:sldId id="370" r:id="rId6"/>
    <p:sldId id="371" r:id="rId7"/>
    <p:sldId id="350" r:id="rId8"/>
    <p:sldId id="352" r:id="rId9"/>
    <p:sldId id="349" r:id="rId10"/>
    <p:sldId id="351" r:id="rId11"/>
    <p:sldId id="354" r:id="rId12"/>
    <p:sldId id="355" r:id="rId13"/>
    <p:sldId id="356" r:id="rId14"/>
    <p:sldId id="361" r:id="rId15"/>
    <p:sldId id="362" r:id="rId16"/>
    <p:sldId id="363" r:id="rId17"/>
    <p:sldId id="364" r:id="rId18"/>
    <p:sldId id="365" r:id="rId19"/>
    <p:sldId id="265" r:id="rId20"/>
    <p:sldId id="266" r:id="rId21"/>
    <p:sldId id="346" r:id="rId22"/>
    <p:sldId id="268" r:id="rId23"/>
    <p:sldId id="270" r:id="rId24"/>
    <p:sldId id="271" r:id="rId25"/>
    <p:sldId id="373" r:id="rId26"/>
    <p:sldId id="273" r:id="rId27"/>
    <p:sldId id="274" r:id="rId28"/>
    <p:sldId id="275" r:id="rId29"/>
    <p:sldId id="376" r:id="rId30"/>
    <p:sldId id="384" r:id="rId31"/>
    <p:sldId id="368" r:id="rId32"/>
    <p:sldId id="369" r:id="rId33"/>
    <p:sldId id="279" r:id="rId34"/>
    <p:sldId id="280" r:id="rId35"/>
    <p:sldId id="375" r:id="rId36"/>
    <p:sldId id="283" r:id="rId37"/>
    <p:sldId id="284" r:id="rId38"/>
    <p:sldId id="285" r:id="rId39"/>
    <p:sldId id="286" r:id="rId40"/>
    <p:sldId id="287" r:id="rId41"/>
    <p:sldId id="290" r:id="rId42"/>
    <p:sldId id="293" r:id="rId43"/>
    <p:sldId id="294" r:id="rId44"/>
    <p:sldId id="296" r:id="rId45"/>
    <p:sldId id="297" r:id="rId46"/>
    <p:sldId id="302" r:id="rId47"/>
    <p:sldId id="304" r:id="rId48"/>
    <p:sldId id="374" r:id="rId49"/>
    <p:sldId id="344" r:id="rId50"/>
    <p:sldId id="37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LaSalle" initials="PL" lastIdx="14" clrIdx="0">
    <p:extLst/>
  </p:cmAuthor>
  <p:cmAuthor id="2" name="Patricia LaSalle" initials="PL [2]" lastIdx="1" clrIdx="1">
    <p:extLst/>
  </p:cmAuthor>
  <p:cmAuthor id="3" name="Patricia LaSalle" initials="PL [3]" lastIdx="1" clrIdx="2">
    <p:extLst/>
  </p:cmAuthor>
  <p:cmAuthor id="4" name="Patricia LaSalle" initials="PL [4]" lastIdx="1" clrIdx="3">
    <p:extLst/>
  </p:cmAuthor>
  <p:cmAuthor id="5" name="Patricia LaSalle" initials="PL [5]" lastIdx="1" clrIdx="4">
    <p:extLst/>
  </p:cmAuthor>
  <p:cmAuthor id="6" name="Patricia LaSalle" initials="PL [6]" lastIdx="1" clrIdx="5">
    <p:extLst/>
  </p:cmAuthor>
  <p:cmAuthor id="7" name="Patricia LaSalle" initials="PL [7]" lastIdx="1" clrIdx="6">
    <p:extLst/>
  </p:cmAuthor>
  <p:cmAuthor id="8" name="Patricia LaSalle" initials="PL [8]" lastIdx="1" clrIdx="7">
    <p:extLst/>
  </p:cmAuthor>
  <p:cmAuthor id="9" name="Patricia LaSalle" initials="PL [9]" lastIdx="1" clrIdx="8">
    <p:extLst/>
  </p:cmAuthor>
  <p:cmAuthor id="10" name="Patricia LaSalle" initials="PL [10]" lastIdx="1" clrIdx="9">
    <p:extLst/>
  </p:cmAuthor>
  <p:cmAuthor id="11" name="Patricia LaSalle" initials="PL [11]" lastIdx="1" clrIdx="10">
    <p:extLst/>
  </p:cmAuthor>
  <p:cmAuthor id="12" name="Patricia LaSalle" initials="PL [12]" lastIdx="1" clrIdx="11">
    <p:extLst/>
  </p:cmAuthor>
  <p:cmAuthor id="13" name="Patricia LaSalle" initials="PL [13]" lastIdx="1" clrIdx="12">
    <p:extLst/>
  </p:cmAuthor>
  <p:cmAuthor id="14" name="Patricia LaSalle" initials="PL [14]" lastIdx="1" clrIdx="13">
    <p:extLst/>
  </p:cmAuthor>
  <p:cmAuthor id="15" name="Patricia LaSalle" initials="PL [15]" lastIdx="1" clrIdx="14">
    <p:extLst/>
  </p:cmAuthor>
  <p:cmAuthor id="16" name="Patricia LaSalle" initials="PL [16]" lastIdx="1" clrIdx="15">
    <p:extLst/>
  </p:cmAuthor>
  <p:cmAuthor id="17" name="Patricia LaSalle" initials="PL [17]" lastIdx="1" clrIdx="16">
    <p:extLst/>
  </p:cmAuthor>
  <p:cmAuthor id="18" name="Patricia LaSalle" initials="PL [18]" lastIdx="1" clrIdx="17">
    <p:extLst/>
  </p:cmAuthor>
  <p:cmAuthor id="19" name="Patricia LaSalle" initials="PL [19]" lastIdx="1" clrIdx="18">
    <p:extLst/>
  </p:cmAuthor>
  <p:cmAuthor id="20" name="Patricia LaSalle" initials="PL [20]" lastIdx="1" clrIdx="19">
    <p:extLst/>
  </p:cmAuthor>
  <p:cmAuthor id="21" name="Patricia LaSalle" initials="PL [21]" lastIdx="1" clrIdx="20">
    <p:extLst/>
  </p:cmAuthor>
  <p:cmAuthor id="22" name="Patricia LaSalle" initials="PL [22]" lastIdx="1" clrIdx="21">
    <p:extLst/>
  </p:cmAuthor>
  <p:cmAuthor id="23" name="Patricia LaSalle" initials="PL [23]" lastIdx="1" clrIdx="22">
    <p:extLst/>
  </p:cmAuthor>
  <p:cmAuthor id="24" name="Patricia LaSalle" initials="PL [24]" lastIdx="1" clrIdx="23">
    <p:extLst/>
  </p:cmAuthor>
  <p:cmAuthor id="25" name="Patricia LaSalle" initials="PL [25]" lastIdx="1" clrIdx="24">
    <p:extLst/>
  </p:cmAuthor>
  <p:cmAuthor id="26" name="Kailin Rumfield" initials="KR" lastIdx="12" clrIdx="2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5" autoAdjust="0"/>
    <p:restoredTop sz="94660"/>
  </p:normalViewPr>
  <p:slideViewPr>
    <p:cSldViewPr snapToGrid="0">
      <p:cViewPr>
        <p:scale>
          <a:sx n="92" d="100"/>
          <a:sy n="92" d="100"/>
        </p:scale>
        <p:origin x="-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30T00:09:32.790" idx="1">
    <p:pos x="5458" y="-3830"/>
    <p:text>Put in guidelines for T1DM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0" dt="2020-05-30T00:36:38.455" idx="1">
    <p:pos x="4759" y="-860"/>
    <p:text>where is slide from? </p:text>
    <p:extLst mod="1">
      <p:ext uri="{C676402C-5697-4E1C-873F-D02D1690AC5C}">
        <p15:threadingInfo xmlns:p15="http://schemas.microsoft.com/office/powerpoint/2012/main" timeZoneBias="240"/>
      </p:ext>
    </p:extLst>
  </p:cm>
  <p:cm authorId="26" dt="2020-05-31T16:06:40.695" idx="3">
    <p:pos x="4759" y="-764"/>
    <p:text>no idea</p:text>
    <p:extLst mod="1">
      <p:ext uri="{C676402C-5697-4E1C-873F-D02D1690AC5C}">
        <p15:threadingInfo xmlns:p15="http://schemas.microsoft.com/office/powerpoint/2012/main" timeZoneBias="240">
          <p15:parentCm authorId="10" idx="1"/>
        </p15:threadingInfo>
      </p:ext>
    </p:extLst>
  </p:cm>
  <p:cm authorId="26" dt="2020-05-31T17:49:43.469" idx="12">
    <p:pos x="4759" y="-668"/>
    <p:text>https://upload.wikimedia.org/wikipedia/commons/thumb/8/82/Insulin_short-intermediate-long_acting_pl.svg/640px-Insulin_short-intermediate-long_acting_pl.svg.png</p:text>
    <p:extLst mod="1">
      <p:ext uri="{C676402C-5697-4E1C-873F-D02D1690AC5C}">
        <p15:threadingInfo xmlns:p15="http://schemas.microsoft.com/office/powerpoint/2012/main" timeZoneBias="240">
          <p15:parentCm authorId="10" idx="1"/>
        </p15:threadingInfo>
      </p:ext>
    </p:extLst>
  </p:cm>
  <p:cm authorId="1" dt="2020-06-02T12:37:58.429" idx="8">
    <p:pos x="4759" y="-572"/>
    <p:text>will put in reference page</p:text>
    <p:extLst>
      <p:ext uri="{C676402C-5697-4E1C-873F-D02D1690AC5C}">
        <p15:threadingInfo xmlns:p15="http://schemas.microsoft.com/office/powerpoint/2012/main" timeZoneBias="240">
          <p15:parentCm authorId="10" idx="1"/>
        </p15:threadingInfo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2" dt="2020-05-30T00:37:03.792" idx="1">
    <p:pos x="6781" y="-912"/>
    <p:text>reference?</p:text>
    <p:extLst mod="1">
      <p:ext uri="{C676402C-5697-4E1C-873F-D02D1690AC5C}">
        <p15:threadingInfo xmlns:p15="http://schemas.microsoft.com/office/powerpoint/2012/main" timeZoneBias="240"/>
      </p:ext>
    </p:extLst>
  </p:cm>
  <p:cm authorId="26" dt="2020-05-31T16:09:14.090" idx="4">
    <p:pos x="6781" y="-816"/>
    <p:text>google images</p:text>
    <p:extLst mod="1">
      <p:ext uri="{C676402C-5697-4E1C-873F-D02D1690AC5C}">
        <p15:threadingInfo xmlns:p15="http://schemas.microsoft.com/office/powerpoint/2012/main" timeZoneBias="240">
          <p15:parentCm authorId="12" idx="1"/>
        </p15:threadingInfo>
      </p:ext>
    </p:extLst>
  </p:cm>
  <p:cm authorId="1" dt="2020-06-02T12:37:50.185" idx="7">
    <p:pos x="6781" y="-720"/>
    <p:text>ask nancy and catherine if can keep</p:text>
    <p:extLst>
      <p:ext uri="{C676402C-5697-4E1C-873F-D02D1690AC5C}">
        <p15:threadingInfo xmlns:p15="http://schemas.microsoft.com/office/powerpoint/2012/main" timeZoneBias="240">
          <p15:parentCm authorId="12" idx="1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3" dt="2020-05-30T00:37:23.727" idx="1">
    <p:pos x="2931" y="-4104"/>
    <p:text>is this only for kids? or adults too. If not only for kids maybe another slide or word differently</p:text>
    <p:extLst mod="1">
      <p:ext uri="{C676402C-5697-4E1C-873F-D02D1690AC5C}">
        <p15:threadingInfo xmlns:p15="http://schemas.microsoft.com/office/powerpoint/2012/main" timeZoneBias="240"/>
      </p:ext>
    </p:extLst>
  </p:cm>
  <p:cm authorId="14" dt="2020-05-30T08:13:28.031" idx="1">
    <p:pos x="2931" y="-4008"/>
    <p:text>In school aged students, insulin vial should be kept in school. Do not transport</p:text>
    <p:extLst mod="1">
      <p:ext uri="{C676402C-5697-4E1C-873F-D02D1690AC5C}">
        <p15:threadingInfo xmlns:p15="http://schemas.microsoft.com/office/powerpoint/2012/main" timeZoneBias="240">
          <p15:parentCm authorId="13" idx="1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3:46:43.768" idx="14">
    <p:pos x="6181" y="-576"/>
    <p:text>kaolin: do you want to put in sample number of units?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6" dt="2020-05-31T10:59:47.732" idx="1">
    <p:pos x="3610" y="-494"/>
    <p:text>where from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2:53:45.967" idx="9">
    <p:pos x="6669" y="-832"/>
    <p:text/>
    <p:extLst>
      <p:ext uri="{C676402C-5697-4E1C-873F-D02D1690AC5C}">
        <p15:threadingInfo xmlns:p15="http://schemas.microsoft.com/office/powerpoint/2012/main" timeZoneBias="240"/>
      </p:ext>
    </p:extLst>
  </p:cm>
  <p:cm authorId="1" dt="2020-06-02T12:53:51.436" idx="10">
    <p:pos x="4477" y="-553"/>
    <p:text>Took out the insulin names and added the word rapid acting to slide 34.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2:55:52.003" idx="11">
    <p:pos x="6835" y="-960"/>
    <p:text/>
    <p:extLst>
      <p:ext uri="{C676402C-5697-4E1C-873F-D02D1690AC5C}">
        <p15:threadingInfo xmlns:p15="http://schemas.microsoft.com/office/powerpoint/2012/main" timeZoneBias="240"/>
      </p:ext>
    </p:extLst>
  </p:cm>
  <p:cm authorId="1" dt="2020-06-02T12:55:55.273" idx="12">
    <p:pos x="5801" y="-638"/>
    <p:text>combined two slides for more room. did not change content.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7" dt="2020-05-31T11:04:16.508" idx="1">
    <p:pos x="6423" y="-809"/>
    <p:text>need to reference the studies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6" dt="2020-05-31T16:22:12.335" idx="6">
    <p:pos x="10" y="10"/>
    <p:text/>
    <p:extLst>
      <p:ext uri="{C676402C-5697-4E1C-873F-D02D1690AC5C}">
        <p15:threadingInfo xmlns:p15="http://schemas.microsoft.com/office/powerpoint/2012/main" timeZoneBias="240"/>
      </p:ext>
    </p:extLst>
  </p:cm>
  <p:cm authorId="1" dt="2020-06-02T12:59:57.479" idx="13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1:37:25.635" idx="2">
    <p:pos x="5194" y="-1078"/>
    <p:text>ADA uses T1D as acronym. can make it easier for ppt.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2T11:55:07.256" idx="3">
    <p:pos x="8066" y="-4008"/>
    <p:text>according to ada standards of care this is how they measure. maybe in talking points break down to the age 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1" dt="2020-05-31T11:07:06.755" idx="1">
    <p:pos x="6320" y="-758"/>
    <p:text>need a source</p:text>
    <p:extLst mod="1">
      <p:ext uri="{C676402C-5697-4E1C-873F-D02D1690AC5C}">
        <p15:threadingInfo xmlns:p15="http://schemas.microsoft.com/office/powerpoint/2012/main" timeZoneBias="240"/>
      </p:ext>
    </p:extLst>
  </p:cm>
  <p:cm authorId="1" dt="2020-06-02T12:10:46.809" idx="5">
    <p:pos x="6320" y="-662"/>
    <p:text>I added source. I took some out bc there were some doubles of same symptoms. Do you want some in bold?</p:text>
    <p:extLst>
      <p:ext uri="{C676402C-5697-4E1C-873F-D02D1690AC5C}">
        <p15:threadingInfo xmlns:p15="http://schemas.microsoft.com/office/powerpoint/2012/main" timeZoneBias="240">
          <p15:parentCm authorId="21" idx="1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5-30T00:20:56.887" idx="1">
    <p:pos x="6717" y="-796"/>
    <p:text>Evert AB. Treatment of Mild Hypoglycemia. Diabetes Spectr. 2014;27(1):58‐62. doi:10.2337/diaspect.27.1.58,  https://www.ncbi.nlm.nih.gov/pmc/articles/PMC4522892/
Hypoglycemia (Low Blood Sugar). Medical Management. American Diabetes Association. https://www.diabetes.org/diabetes/medication-management Accessed May 30,2020
Wisse B. 15/15 Rule. Medlins Plus. National Institutes of Health https://medlineplus.gov/ency/imagepages/19815.htm Updates 5/7/20. Accessed 5/30/20
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2" dt="2020-05-31T11:07:23.478" idx="1">
    <p:pos x="10" y="10"/>
    <p:text>can you use skim milk?</p:text>
    <p:extLst>
      <p:ext uri="{C676402C-5697-4E1C-873F-D02D1690AC5C}">
        <p15:threadingInfo xmlns:p15="http://schemas.microsoft.com/office/powerpoint/2012/main" timeZoneBias="240"/>
      </p:ext>
    </p:extLst>
  </p:cm>
  <p:cm authorId="26" dt="2020-05-31T16:57:17.570" idx="10">
    <p:pos x="10" y="106"/>
    <p:text>no</p:text>
    <p:extLst>
      <p:ext uri="{C676402C-5697-4E1C-873F-D02D1690AC5C}">
        <p15:threadingInfo xmlns:p15="http://schemas.microsoft.com/office/powerpoint/2012/main" timeZoneBias="240">
          <p15:parentCm authorId="22" idx="1"/>
        </p15:threadingInfo>
      </p:ext>
    </p:extLst>
  </p:cm>
  <p:cm authorId="26" dt="2020-05-31T16:57:28.322" idx="11">
    <p:pos x="10" y="202"/>
    <p:text>milk is too slow</p:text>
    <p:extLst>
      <p:ext uri="{C676402C-5697-4E1C-873F-D02D1690AC5C}">
        <p15:threadingInfo xmlns:p15="http://schemas.microsoft.com/office/powerpoint/2012/main" timeZoneBias="240">
          <p15:parentCm authorId="22" idx="1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4" dt="2020-05-31T11:08:09.216" idx="1">
    <p:pos x="6554" y="-484"/>
    <p:text>source?</p:text>
    <p:extLst mod="1">
      <p:ext uri="{C676402C-5697-4E1C-873F-D02D1690AC5C}">
        <p15:threadingInfo xmlns:p15="http://schemas.microsoft.com/office/powerpoint/2012/main" timeZoneBias="240"/>
      </p:ext>
    </p:extLst>
  </p:cm>
  <p:cm authorId="26" dt="2020-05-31T13:13:53.350" idx="1">
    <p:pos x="6195" y="-851"/>
    <p:text/>
    <p:extLst mod="1"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20-05-30T00:21:45.566" idx="1">
    <p:pos x="6794" y="-1014"/>
    <p:text>High fat meals can potentially prolong hyperglycemia </p:text>
    <p:extLst mod="1">
      <p:ext uri="{C676402C-5697-4E1C-873F-D02D1690AC5C}">
        <p15:threadingInfo xmlns:p15="http://schemas.microsoft.com/office/powerpoint/2012/main" timeZoneBias="240"/>
      </p:ext>
    </p:extLst>
  </p:cm>
  <p:cm authorId="7" dt="2020-05-30T00:23:07.849" idx="1">
    <p:pos x="6794" y="-918"/>
    <p:text>AACE 2020 guidelines</p:text>
    <p:extLst mod="1">
      <p:ext uri="{C676402C-5697-4E1C-873F-D02D1690AC5C}">
        <p15:threadingInfo xmlns:p15="http://schemas.microsoft.com/office/powerpoint/2012/main" timeZoneBias="240">
          <p15:parentCm authorId="6" idx="1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20-05-30T00:25:12.298" idx="1">
    <p:pos x="6244" y="-668"/>
    <p:text>Is this a slide from a rep or pump company? Need info and date of slide. </p:text>
    <p:extLst mod="1"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70AEF-F012-7A4A-9729-BEF455725A41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67E4-7CB4-D941-9BD8-A0A48E0334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B2977A-FB19-9242-A1F5-0C32D133A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698907"/>
            <a:ext cx="11439144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584672"/>
            <a:ext cx="11439144" cy="1095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2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264C84-7CCE-7A47-ABED-2B7708FEB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024DAB4-F3D5-CE48-A7A8-843DD9ACB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357" y="253805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437A8C3-CF99-9145-861F-2D04D754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928" y="1094200"/>
            <a:ext cx="9191026" cy="1091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6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862E3B-2C47-714A-BE01-5C5627A8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002AE0CD-F5C3-DD40-85C5-7689823F6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91" y="413172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D98A14A-89A2-A342-9B89-B5FC52312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6" y="2034033"/>
            <a:ext cx="9191026" cy="19283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100" b="1" i="0" kern="1200" cap="all" spc="0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C1B0F8-041A-B541-B066-8CE5C0999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F28863FB-61E4-B349-935D-3F0343D8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879972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45C5AB80-1FBA-DA40-9B09-E8382159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834512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31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24B382-9740-3B47-840F-3C0C0AFE9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473885C6-ADC0-0547-BC1D-983DF417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949644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B5A8E120-3A2A-B649-975A-3477172B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904184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97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3B04-D122-4C67-82B3-2C43B060DA99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D957-1784-481E-A662-081551CBB9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comments" Target="../comments/comment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comments" Target="../comments/commen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://www.medtronicdiabetes.com/home&amp;data=02|01|Plasalle@cedarcrest.edu|c791b21b7ce14331140308d8065b3995|d880b2161d3e4c3c9455fc43d98137d6|1|0|637266339470734242&amp;sdata=JQfHxPVhQkxfXG8Npg8HSbW3bBWCmvUT6SGPfd3uwjU%3D&amp;reserved=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://www.tandemdiabetes.com/&amp;data=02|01|Plasalle@cedarcrest.edu|c791b21b7ce14331140308d8065b3995|d880b2161d3e4c3c9455fc43d98137d6|1|0|637266339470744203&amp;sdata=nnZc922cU1MP4KnAbmUcLPB8QG86VLZU86Kxqt2ZfFA%3D&amp;reserved=0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yomnipod.com/healthcareproviders/about-omnipod/DASH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am12.safelinks.protection.outlook.com/?url=https://www.dexcom.com/get-started-cgm&amp;data=02|01|Plasalle@cedarcrest.edu|c791b21b7ce14331140308d8065b3995|d880b2161d3e4c3c9455fc43d98137d6|1|0|637266339470744203&amp;sdata=nviPd54ZJgPJUhSnJYKFLkZBOmyErxt7TA1hCNDpgXk%3D&amp;reserved=0" TargetMode="Externa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337/diaspect.27.1.58" TargetMode="External"/><Relationship Id="rId2" Type="http://schemas.openxmlformats.org/officeDocument/2006/relationships/hyperlink" Target="https://doi.org/10.2337/dc19-S013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diabetes.org/diabetes/medication-management/blood-glucose-testing-and-control/hyperglycemia" TargetMode="External"/><Relationship Id="rId4" Type="http://schemas.openxmlformats.org/officeDocument/2006/relationships/hyperlink" Target="https://www.aace.com/disease-state-resources/diabetes/depth-information/treatment-type-1-diabet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.diabetesjournals.org/content/38/1/10" TargetMode="External"/><Relationship Id="rId2" Type="http://schemas.openxmlformats.org/officeDocument/2006/relationships/hyperlink" Target="https://www.diabetes.org/diabetes/medication-management/blood-glucose-testing-and-control/hypoglycemi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2337/dc19-S00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TYPE 1 DIABETES </a:t>
            </a:r>
            <a:br>
              <a:rPr lang="en-US" sz="3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Module Section </a:t>
            </a:r>
            <a:r>
              <a:rPr lang="en-US" sz="3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384" y="3680619"/>
            <a:ext cx="11381232" cy="102059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Kailin Rumfield, MSN, </a:t>
            </a:r>
            <a:r>
              <a:rPr lang="en-US" alt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CPNP</a:t>
            </a:r>
          </a:p>
          <a:p>
            <a:r>
              <a:rPr lang="en-US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LaSalle, MS, RD, CDE, LDN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DA0FAEC-456C-8140-85D7-1809D926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25120"/>
            <a:ext cx="10463938" cy="833120"/>
          </a:xfrm>
        </p:spPr>
        <p:txBody>
          <a:bodyPr/>
          <a:lstStyle/>
          <a:p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Treating Lows: Fastest is Best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8F2461-2E33-344D-BB62-954923F90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61440"/>
            <a:ext cx="10463938" cy="394208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Fast-acting carbs: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		</a:t>
            </a:r>
            <a:r>
              <a:rPr lang="en-US" altLang="en-US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fast-acting carbs:</a:t>
            </a:r>
            <a:endParaRPr lang="en-US" altLang="en-US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-Glucose tabs (#3-4)	      	-Cookies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-Fruit juice (4 oz.)	      		-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hocolate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-Soda (regular 4 oz.)	      	-Crackers		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-Jelly beans/skittles           	-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ranola bars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-Honey/icing			-Cupcakes		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-Table sugar	       		-Yogurt 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		      	-Cupcakes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BCDA3A-CE0A-8042-B827-43451D99E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25120"/>
            <a:ext cx="10463938" cy="93472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Rescue Agents - Severe Hypoglycemia</a:t>
            </a:r>
          </a:p>
        </p:txBody>
      </p:sp>
      <p:pic>
        <p:nvPicPr>
          <p:cNvPr id="7" name="Content Placeholder 6" descr="https://media.istockphoto.com/photos/woman-lying-on-the-floor-at-home-epilepsy-unconsciousness-faint-or-picture-id1142838874?b=1&amp;k=6&amp;m=1142838874&amp;s=170667a&amp;w=0&amp;h=YwKQ1vBxi6v6H2uZti87x78cLqEqmpas9Hg3yJIoUd0=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418492"/>
            <a:ext cx="4398108" cy="3434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D0086B5-9ECD-2848-9194-5EA77497A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477766"/>
            <a:ext cx="10463938" cy="907208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Treating Lows: Unresponsive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3A6C2-BC8F-894D-89DB-5A2C541BD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779" y="1558636"/>
            <a:ext cx="10742611" cy="4674372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with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hypoglycemia: 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Unconscious/Unresponsive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swallow/Risk of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choking</a:t>
            </a: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Monotype Sorts" pitchFamily="2" charset="2"/>
              <a:buAutoNum type="arabicParenR"/>
              <a:defRPr/>
            </a:pP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glucagon (</a:t>
            </a:r>
            <a:r>
              <a:rPr lang="en-US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GlucaGen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 Kit</a:t>
            </a:r>
          </a:p>
          <a:p>
            <a:pPr lvl="2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Intramuscular (IM)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injection; needs mixing</a:t>
            </a:r>
          </a:p>
          <a:p>
            <a:pPr>
              <a:buClr>
                <a:schemeClr val="accent1">
                  <a:lumMod val="75000"/>
                </a:schemeClr>
              </a:buClr>
              <a:buFont typeface="Monotype Sorts" pitchFamily="2" charset="2"/>
              <a:buAutoNum type="arabicParenR"/>
              <a:defRPr/>
            </a:pP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glucagon (</a:t>
            </a:r>
            <a:r>
              <a:rPr lang="en-US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Gvoke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PFS) 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injection</a:t>
            </a:r>
            <a:endParaRPr lang="en-US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Subcutaneous; Premixed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lucagon (</a:t>
            </a:r>
            <a:r>
              <a:rPr lang="en-US" altLang="en-US" sz="2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Baqsimi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powder</a:t>
            </a:r>
            <a:endParaRPr lang="en-US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inhaled powder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glucagonkitreds">
            <a:extLst>
              <a:ext uri="{FF2B5EF4-FFF2-40B4-BE49-F238E27FC236}">
                <a16:creationId xmlns:a16="http://schemas.microsoft.com/office/drawing/2014/main" xmlns="" id="{8A94DDEA-0096-FF41-B82D-8E4B0819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90" y="1558636"/>
            <a:ext cx="24939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glucagonkitredopens">
            <a:extLst>
              <a:ext uri="{FF2B5EF4-FFF2-40B4-BE49-F238E27FC236}">
                <a16:creationId xmlns:a16="http://schemas.microsoft.com/office/drawing/2014/main" xmlns="" id="{B3FEC21D-7289-FE46-A21B-DE9797803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92" y="2772484"/>
            <a:ext cx="251142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42C2A188-745B-6D41-B96F-9FCD48127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29" y="4385419"/>
            <a:ext cx="24145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9FFFFD7F-310E-C742-8C84-55A5D80E12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15" y="3423918"/>
            <a:ext cx="2794777" cy="20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5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AB98CED-2F57-254D-851D-B204DDDE6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855" y="602673"/>
            <a:ext cx="11213672" cy="117088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Glucagon Rescue Agent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6781C5-C4B1-D247-8D53-7849E047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2112002"/>
            <a:ext cx="10463938" cy="368458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unconscious or seizing, assume blood sugar is low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gels are OK as long as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swallow; never given to an unresponsive or seizing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atient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harmed by receiving Glucagon or too much Glucagon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may be repeated once if slow to respond to first dose.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should be called when Glucagon is given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207EF7B-31D4-FB49-BE5D-D7CE26A62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589280"/>
            <a:ext cx="10463938" cy="95504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After Giving Rescue Agent(s):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0C040C-BA13-CD4F-A62F-9A50BBFB62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Call for emergency medical help right away.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person is unconscious turn the person on their side. Monitor for seizure activity.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person to eat as soon as possible. When they are able to safely swallow, give the person a fast acting source of sugar, such as juice. Then encourage the person to eat a snack, such as crackers with cheese or peanut butter.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the person does not respond after 15 minutes, another rescue agent dose may be given, if available.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11E643-FB00-044B-875C-1B66A720D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45440"/>
            <a:ext cx="10463938" cy="79756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Hyperglycemia: High Blood Sugar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15D633-5883-E640-A573-E7EF0A903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81760"/>
            <a:ext cx="10463938" cy="42070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urination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thirst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Blurry vision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Tiredness, fatigue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aches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             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egs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Flushed cheeks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Irritability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Headaches                                                                        </a:t>
            </a:r>
            <a:r>
              <a:rPr lang="en-US" altLang="en-US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(ADA, 2020)</a:t>
            </a:r>
            <a:endParaRPr lang="en-US" altLang="en-US" sz="19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hirst, Water Bottle, Hydrate, Wat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98" y="1930472"/>
            <a:ext cx="3085465" cy="231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4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02A6C24-564F-DB4D-BD9B-00FBAF6B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44668"/>
            <a:ext cx="10463938" cy="1037092"/>
          </a:xfrm>
        </p:spPr>
        <p:txBody>
          <a:bodyPr/>
          <a:lstStyle/>
          <a:p>
            <a:r>
              <a:rPr lang="en-US" dirty="0"/>
              <a:t>Causes of Hyperglycemia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BBCF4-4B70-EF44-9FEC-77B36EA01C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Missed insulin injection</a:t>
            </a:r>
          </a:p>
          <a:p>
            <a:r>
              <a:rPr lang="en-US" altLang="en-US" dirty="0"/>
              <a:t>Miscalculation of insulin</a:t>
            </a:r>
          </a:p>
          <a:p>
            <a:r>
              <a:rPr lang="en-US" altLang="en-US" dirty="0"/>
              <a:t>Pump infusion set problem</a:t>
            </a:r>
          </a:p>
          <a:p>
            <a:r>
              <a:rPr lang="en-US" altLang="en-US" dirty="0" smtClean="0"/>
              <a:t>“Wet </a:t>
            </a:r>
            <a:r>
              <a:rPr lang="en-US" altLang="en-US" dirty="0"/>
              <a:t>shots” (pen devices)</a:t>
            </a:r>
          </a:p>
          <a:p>
            <a:r>
              <a:rPr lang="en-US" altLang="en-US" dirty="0"/>
              <a:t>Illness</a:t>
            </a:r>
          </a:p>
          <a:p>
            <a:r>
              <a:rPr lang="en-US" altLang="en-US" dirty="0"/>
              <a:t>Stress (emotional/pain)</a:t>
            </a:r>
          </a:p>
          <a:p>
            <a:pPr>
              <a:buNone/>
            </a:pPr>
            <a:endParaRPr lang="en-US" altLang="en-US" sz="1400" dirty="0"/>
          </a:p>
          <a:p>
            <a:pPr>
              <a:buNone/>
            </a:pPr>
            <a:r>
              <a:rPr lang="en-US" altLang="en-US" b="1" dirty="0"/>
              <a:t>	</a:t>
            </a:r>
            <a:r>
              <a:rPr lang="en-US" altLang="en-US" sz="2800" b="1" dirty="0"/>
              <a:t>          ** Treatment is (extra) insulin **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oy, Cranky, Sad, Laying Down, Cou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70" y="2260600"/>
            <a:ext cx="2513330" cy="178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0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331EF5-FCF4-2146-915D-D0DDF624E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45440"/>
            <a:ext cx="10463938" cy="77216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Food Sources that Affect Blood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8368B0-7446-2947-946C-C32AC3C8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117600"/>
            <a:ext cx="10463938" cy="447117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endParaRPr lang="en-US" altLang="en-US" sz="36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Carbohydrates</a:t>
            </a:r>
            <a:r>
              <a:rPr lang="en-US" altLang="en-US" sz="33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(starches, fruits, vegetables, milk, and sugars)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Constitutes </a:t>
            </a: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glucose that enters the bloodstream between 15 minutes to 2 hours after eating</a:t>
            </a:r>
            <a:r>
              <a:rPr lang="en-US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65000"/>
              </a:spcBef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 and Fats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Glucose from protein and fat appears hours after eating, not </a:t>
            </a:r>
            <a:r>
              <a:rPr lang="en-US" altLang="en-US" sz="3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the meal; proteins and fats can potentially slow down the rate at which accompanying carbohydrates turn to glucose</a:t>
            </a:r>
            <a:r>
              <a:rPr lang="en-US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3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9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High fat meals may extend postprandial glycemia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							</a:t>
            </a:r>
            <a:r>
              <a:rPr lang="en-US" altLang="en-US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(ADA, 2020; Bell, 2020)</a:t>
            </a:r>
            <a:endParaRPr lang="en-US" altLang="en-US" sz="21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D8FC08D-74C0-2F40-982F-981DFF7C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530" y="1451112"/>
            <a:ext cx="11041997" cy="1729410"/>
          </a:xfrm>
        </p:spPr>
        <p:txBody>
          <a:bodyPr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/>
            <a:r>
              <a:rPr lang="en-US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Therapeutic Interventions: </a:t>
            </a:r>
            <a:br>
              <a:rPr lang="en-US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Insulin Types &amp; Regimens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F975D-1580-5242-8FE1-B192C16A5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0139" y="5575851"/>
            <a:ext cx="10107718" cy="1122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41BC6E8-9A77-8F4A-8A75-3B7389322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457200"/>
            <a:ext cx="6837876" cy="883227"/>
          </a:xfrm>
        </p:spPr>
        <p:txBody>
          <a:bodyPr/>
          <a:lstStyle/>
          <a:p>
            <a:r>
              <a:rPr lang="en-US" dirty="0"/>
              <a:t>Why is insulin so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457040-0831-2F46-8906-B84178DE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35" y="1637085"/>
            <a:ext cx="10463938" cy="3684588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digestion, food is broken down into a simple sugar called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glucose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which enters the bloodstream.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pancreas releases insulin (a hormone) into the blood which helps the glucose enter the cells for use as energy.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Without enough insulin, glucose cannot leave the bloodstream to get into the body’s cells; thus, levels of glucose in the blood are increased (hyperglycemia).</a:t>
            </a:r>
          </a:p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Hyperglycemia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is the defining feature of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T1D.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Kailin </a:t>
            </a:r>
            <a:r>
              <a:rPr lang="en-US" dirty="0" err="1"/>
              <a:t>Rumfield</a:t>
            </a:r>
            <a:r>
              <a:rPr lang="en-US" dirty="0"/>
              <a:t> MSN, CRNP, </a:t>
            </a:r>
            <a:r>
              <a:rPr lang="en-US" dirty="0" smtClean="0"/>
              <a:t>CPNP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 smtClean="0"/>
              <a:t>	</a:t>
            </a:r>
            <a:r>
              <a:rPr lang="en-US" sz="1600" dirty="0" smtClean="0"/>
              <a:t>is </a:t>
            </a:r>
            <a:r>
              <a:rPr lang="en-US" sz="1600" dirty="0"/>
              <a:t>a Pediatric Nurse Practitioner in an endocrinology practice in Allentown, PA. There are no </a:t>
            </a:r>
            <a:r>
              <a:rPr lang="en-US" sz="1600" dirty="0" smtClean="0"/>
              <a:t> 	financial 	relationships </a:t>
            </a:r>
            <a:r>
              <a:rPr lang="en-US" sz="1600" dirty="0"/>
              <a:t>with commercial interest of </a:t>
            </a:r>
            <a:r>
              <a:rPr lang="en-US" sz="1600" dirty="0" smtClean="0"/>
              <a:t>her </a:t>
            </a:r>
            <a:r>
              <a:rPr lang="en-US" sz="1600" dirty="0"/>
              <a:t>own, her spouse/partner, and/or </a:t>
            </a:r>
            <a:r>
              <a:rPr lang="en-US" sz="1600" dirty="0" smtClean="0"/>
              <a:t>	immediate </a:t>
            </a:r>
            <a:r>
              <a:rPr lang="en-US" sz="1600" dirty="0"/>
              <a:t>family </a:t>
            </a:r>
            <a:r>
              <a:rPr lang="en-US" sz="1600" dirty="0" smtClean="0"/>
              <a:t>	member </a:t>
            </a:r>
            <a:r>
              <a:rPr lang="en-US" sz="1600" dirty="0"/>
              <a:t>in the preceding 12 months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615" y="1189224"/>
            <a:ext cx="1573650" cy="210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5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54D019C-8FA1-DB41-912B-0A9B991B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68494"/>
            <a:ext cx="10463938" cy="1213266"/>
          </a:xfrm>
        </p:spPr>
        <p:txBody>
          <a:bodyPr/>
          <a:lstStyle/>
          <a:p>
            <a:r>
              <a:rPr lang="en-US" dirty="0"/>
              <a:t>Insulin Categories                        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73AD447-5515-824A-AD7D-58FC115D0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506682"/>
            <a:ext cx="10463938" cy="4012418"/>
          </a:xfrm>
        </p:spPr>
        <p:txBody>
          <a:bodyPr>
            <a:normAutofit lnSpcReduction="10000"/>
          </a:bodyPr>
          <a:lstStyle/>
          <a:p>
            <a:pPr marL="465138" indent="-465138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or fast-acting analog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(Bolus)                  </a:t>
            </a:r>
          </a:p>
          <a:p>
            <a:pPr marL="958850" lvl="2" indent="-465138">
              <a:buClr>
                <a:schemeClr val="folHlink"/>
              </a:buClr>
              <a:buSzPct val="120000"/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ispro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(Humalog, Admelog)</a:t>
            </a:r>
          </a:p>
          <a:p>
            <a:pPr marL="958850" lvl="2" indent="-465138">
              <a:buClr>
                <a:schemeClr val="folHlink"/>
              </a:buClr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spart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Novolog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Fiasp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                             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8850" lvl="2" indent="-465138">
              <a:buClr>
                <a:schemeClr val="folHlink"/>
              </a:buClr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lulisine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(Apidra)</a:t>
            </a:r>
          </a:p>
          <a:p>
            <a:pPr marL="465138" indent="-465138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Intermediate-acting </a:t>
            </a:r>
          </a:p>
          <a:p>
            <a:pPr lvl="1" indent="-342900"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NPH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(rarely used today)</a:t>
            </a:r>
          </a:p>
          <a:p>
            <a:pPr marL="465138" indent="-465138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Long-acting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(Basal)</a:t>
            </a:r>
          </a:p>
          <a:p>
            <a:pPr marL="958850" lvl="2" indent="-465138">
              <a:buClr>
                <a:schemeClr val="folHlink"/>
              </a:buClr>
              <a:buSzPct val="120000"/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largine 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(Lantus, 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Basaglar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Toujeo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8850" lvl="2" indent="-465138">
              <a:buClr>
                <a:schemeClr val="folHlink"/>
              </a:buClr>
              <a:buSzPct val="120000"/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etemir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Levemir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58850" lvl="2" indent="-465138">
              <a:buClr>
                <a:schemeClr val="folHlink"/>
              </a:buClr>
              <a:buSzPct val="120000"/>
              <a:buFont typeface="Wingdings 2" panose="05020102010507070707" pitchFamily="18" charset="2"/>
              <a:buChar char=""/>
              <a:defRPr/>
            </a:pPr>
            <a:r>
              <a:rPr lang="en-US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egludec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Tresiba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58850" lvl="2" indent="-465138">
              <a:buClr>
                <a:schemeClr val="folHlink"/>
              </a:buClr>
              <a:buSzPct val="120000"/>
              <a:buFont typeface="Wingdings 2" panose="05020102010507070707" pitchFamily="18" charset="2"/>
              <a:buChar char=""/>
              <a:defRPr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8" descr="C:\Users\ktslowick\Pictures\novlog vial.jpg">
            <a:extLst>
              <a:ext uri="{FF2B5EF4-FFF2-40B4-BE49-F238E27FC236}">
                <a16:creationId xmlns:a16="http://schemas.microsoft.com/office/drawing/2014/main" xmlns="" id="{9F6BDFA5-EB0E-7A4D-B5BB-A6C8DBE84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29" y="1226322"/>
            <a:ext cx="1247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ktslowick\Pictures\humalogvial.jpg">
            <a:extLst>
              <a:ext uri="{FF2B5EF4-FFF2-40B4-BE49-F238E27FC236}">
                <a16:creationId xmlns:a16="http://schemas.microsoft.com/office/drawing/2014/main" xmlns="" id="{D5653DE7-94E8-2646-BE15-2F40CF63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98" y="2784872"/>
            <a:ext cx="11922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7163F46E-B04A-C044-90BB-0A6A0191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16" y="823615"/>
            <a:ext cx="8842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ktslowick\Pictures\lantus_16178_4_(big)_.jpg">
            <a:extLst>
              <a:ext uri="{FF2B5EF4-FFF2-40B4-BE49-F238E27FC236}">
                <a16:creationId xmlns:a16="http://schemas.microsoft.com/office/drawing/2014/main" xmlns="" id="{5CD4A52A-2EA3-174B-B075-D37521B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925" y="2724306"/>
            <a:ext cx="14716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levemir">
            <a:extLst>
              <a:ext uri="{FF2B5EF4-FFF2-40B4-BE49-F238E27FC236}">
                <a16:creationId xmlns:a16="http://schemas.microsoft.com/office/drawing/2014/main" xmlns="" id="{3D227149-465C-3842-B79B-E6AB19C6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167" y="4003918"/>
            <a:ext cx="9271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251012"/>
            <a:ext cx="10463938" cy="896470"/>
          </a:xfrm>
        </p:spPr>
        <p:txBody>
          <a:bodyPr/>
          <a:lstStyle/>
          <a:p>
            <a:r>
              <a:rPr lang="en-US" dirty="0" smtClean="0"/>
              <a:t>Insulin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6439751"/>
              </p:ext>
            </p:extLst>
          </p:nvPr>
        </p:nvGraphicFramePr>
        <p:xfrm>
          <a:off x="1144588" y="1398494"/>
          <a:ext cx="10463212" cy="394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803"/>
                <a:gridCol w="2615803"/>
                <a:gridCol w="2615803"/>
                <a:gridCol w="2615803"/>
              </a:tblGrid>
              <a:tr h="417037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</a:tr>
              <a:tr h="417037">
                <a:tc>
                  <a:txBody>
                    <a:bodyPr/>
                    <a:lstStyle/>
                    <a:p>
                      <a:r>
                        <a:rPr lang="en-US" dirty="0" smtClean="0"/>
                        <a:t>NPH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4-6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4-18 hrs.</a:t>
                      </a:r>
                      <a:endParaRPr lang="en-US" dirty="0"/>
                    </a:p>
                  </a:txBody>
                  <a:tcPr/>
                </a:tc>
              </a:tr>
              <a:tr h="417037">
                <a:tc>
                  <a:txBody>
                    <a:bodyPr/>
                    <a:lstStyle/>
                    <a:p>
                      <a:r>
                        <a:rPr lang="en-US" smtClean="0"/>
                        <a:t>aspart</a:t>
                      </a:r>
                      <a:r>
                        <a:rPr lang="en-US" dirty="0" smtClean="0"/>
                        <a:t> (Novolog)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mins- 3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3-5 hrs. </a:t>
                      </a:r>
                      <a:endParaRPr lang="en-US" dirty="0"/>
                    </a:p>
                  </a:txBody>
                  <a:tcPr/>
                </a:tc>
              </a:tr>
              <a:tr h="71981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lispro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Admelog</a:t>
                      </a:r>
                      <a:r>
                        <a:rPr lang="en-US" dirty="0" smtClean="0"/>
                        <a:t>, Humalog)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mins- 3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3-5 hrs.</a:t>
                      </a:r>
                      <a:endParaRPr lang="en-US" dirty="0"/>
                    </a:p>
                  </a:txBody>
                  <a:tcPr/>
                </a:tc>
              </a:tr>
              <a:tr h="417037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aspart</a:t>
                      </a:r>
                      <a:r>
                        <a:rPr lang="en-US" alt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(Fiasp)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15-20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1.5-2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5-7 hrs.</a:t>
                      </a:r>
                      <a:endParaRPr lang="en-US" dirty="0"/>
                    </a:p>
                  </a:txBody>
                  <a:tcPr/>
                </a:tc>
              </a:tr>
              <a:tr h="417037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glulisine (Apidra)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mins-3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3-5 hrs.</a:t>
                      </a:r>
                      <a:endParaRPr lang="en-US" dirty="0"/>
                    </a:p>
                  </a:txBody>
                  <a:tcPr/>
                </a:tc>
              </a:tr>
              <a:tr h="719817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glargine (Lantus/</a:t>
                      </a:r>
                      <a:r>
                        <a:rPr lang="en-US" altLang="en-US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Basaglar</a:t>
                      </a:r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hr.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hrs.</a:t>
                      </a:r>
                      <a:endParaRPr lang="en-US" dirty="0"/>
                    </a:p>
                  </a:txBody>
                  <a:tcPr/>
                </a:tc>
              </a:tr>
              <a:tr h="417037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detemir (Levemir)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1-2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6-8 hrs.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16-24 hrs.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10AA140-4829-9E4E-8C7E-E04FC095D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182880"/>
            <a:ext cx="10463938" cy="812800"/>
          </a:xfrm>
        </p:spPr>
        <p:txBody>
          <a:bodyPr/>
          <a:lstStyle/>
          <a:p>
            <a:r>
              <a:rPr lang="en-US" dirty="0"/>
              <a:t>Insulin Action Diagram</a:t>
            </a:r>
          </a:p>
        </p:txBody>
      </p:sp>
      <p:pic>
        <p:nvPicPr>
          <p:cNvPr id="4" name="Picture 2" descr="C:\Users\ktslowick\Pictures\chartinsulinsactiondurationpeak.png">
            <a:extLst>
              <a:ext uri="{FF2B5EF4-FFF2-40B4-BE49-F238E27FC236}">
                <a16:creationId xmlns:a16="http://schemas.microsoft.com/office/drawing/2014/main" xmlns="" id="{4057A1E7-C50C-A04F-8614-2DE08AEBD1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148" y="1178560"/>
            <a:ext cx="9507772" cy="4165600"/>
          </a:xfrm>
          <a:noFill/>
        </p:spPr>
      </p:pic>
    </p:spTree>
    <p:extLst>
      <p:ext uri="{BB962C8B-B14F-4D97-AF65-F5344CB8AC3E}">
        <p14:creationId xmlns:p14="http://schemas.microsoft.com/office/powerpoint/2010/main" val="37373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5EC8EAB-E5D8-F54A-925F-61A31B6BD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203200"/>
            <a:ext cx="10463938" cy="1117600"/>
          </a:xfrm>
        </p:spPr>
        <p:txBody>
          <a:bodyPr/>
          <a:lstStyle/>
          <a:p>
            <a:r>
              <a:rPr lang="en-US" dirty="0"/>
              <a:t>Injection Site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7F9702-FE52-EA42-AE56-B52F0BD9B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834512"/>
            <a:ext cx="5540690" cy="3684588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900" dirty="0">
                <a:latin typeface="Arial" panose="020B0604020202020204" pitchFamily="34" charset="0"/>
                <a:cs typeface="Arial" panose="020B0604020202020204" pitchFamily="34" charset="0"/>
              </a:rPr>
              <a:t>Inject into subcutaneous fatty tissues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Backs </a:t>
            </a:r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of the arms, buttocks, thighs and abdomen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Rotate side to side or in a </a:t>
            </a:r>
            <a:r>
              <a:rPr lang="en-US" alt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M </a:t>
            </a:r>
            <a:r>
              <a:rPr lang="en-US" alt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or W rotation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US" dirty="0"/>
              <a:t>                   </a:t>
            </a:r>
          </a:p>
        </p:txBody>
      </p:sp>
      <p:pic>
        <p:nvPicPr>
          <p:cNvPr id="4" name="rImage2452" descr="Site Selection">
            <a:extLst>
              <a:ext uri="{FF2B5EF4-FFF2-40B4-BE49-F238E27FC236}">
                <a16:creationId xmlns:a16="http://schemas.microsoft.com/office/drawing/2014/main" xmlns="" id="{112D7156-EF36-A047-A2F2-6E477611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022" y="1460439"/>
            <a:ext cx="4806505" cy="34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39143FA-F1B0-504C-8EA8-0270EFAC2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243839"/>
            <a:ext cx="10463938" cy="792481"/>
          </a:xfrm>
        </p:spPr>
        <p:txBody>
          <a:bodyPr/>
          <a:lstStyle/>
          <a:p>
            <a:r>
              <a:rPr lang="en-US" dirty="0"/>
              <a:t>Insulin </a:t>
            </a:r>
            <a:r>
              <a:rPr lang="en-US" dirty="0" smtClean="0"/>
              <a:t>Storage </a:t>
            </a:r>
            <a:r>
              <a:rPr lang="en-US" sz="3200" dirty="0" smtClean="0"/>
              <a:t>(pens and vials)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5C2BB-F229-1B46-8EB8-6BE74A3C9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239520"/>
            <a:ext cx="10463938" cy="4279580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viable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28 days once opened and/or stored at room temperature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(there are exceptions i.e.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detemir)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open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insulin can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 kept at room temperature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not expose to freezing or direct sunlight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Unopened insulin should be stored in refrigerator until expiration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date on box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school age children a separate insulin supply should be kept at school. It should not transported back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forth between home and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0"/>
            <a:ext cx="10463938" cy="853440"/>
          </a:xfrm>
        </p:spPr>
        <p:txBody>
          <a:bodyPr/>
          <a:lstStyle/>
          <a:p>
            <a:r>
              <a:rPr lang="en-US" smtClean="0"/>
              <a:t>Insulin Regimens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9982245"/>
              </p:ext>
            </p:extLst>
          </p:nvPr>
        </p:nvGraphicFramePr>
        <p:xfrm>
          <a:off x="670560" y="853439"/>
          <a:ext cx="11297919" cy="4477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973"/>
                <a:gridCol w="3765973"/>
                <a:gridCol w="3765973"/>
              </a:tblGrid>
              <a:tr h="34707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Regimen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Advantages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Disadvantages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5377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Intermediate Acting</a:t>
                      </a:r>
                      <a:endParaRPr lang="en-US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40956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(NPH +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Rapid Acting)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Can be mixed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together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2-3 injections (no noontime)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Routine schedule of meals, injections, activity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Cost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Increased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possibility of hypoglycemia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Must be a consistent eater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Limited flexibility with mealtimes and amounts eaten</a:t>
                      </a:r>
                    </a:p>
                  </a:txBody>
                  <a:tcPr/>
                </a:tc>
              </a:tr>
              <a:tr h="62591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Multiple Daily Injections (MDI)</a:t>
                      </a:r>
                      <a:endParaRPr lang="en-US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551182">
                <a:tc>
                  <a:txBody>
                    <a:bodyPr/>
                    <a:lstStyle/>
                    <a:p>
                      <a:r>
                        <a:rPr lang="en-US" alt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Intensive management/Flexible </a:t>
                      </a:r>
                    </a:p>
                    <a:p>
                      <a:r>
                        <a:rPr lang="en-US" altLang="en-US" sz="18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Long-+ Rapid-acting 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Improved linear growth in </a:t>
                      </a:r>
                      <a:r>
                        <a:rPr lang="en-US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peds</a:t>
                      </a:r>
                      <a:endParaRPr lang="en-US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Improved glycemic control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Flexible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schedule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Multiple injections (4-6x/day)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Must carbohydrate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count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Long acting cannot be mixed with other insulins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054488C-C188-B041-B1AC-6DE812A23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Insulin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02976-ED0A-4844-9B1E-F79F8029D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2418348"/>
            <a:ext cx="10463938" cy="3100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Multiple Daily Injections (MDI):</a:t>
            </a:r>
          </a:p>
          <a:p>
            <a:pPr marL="0" indent="0" algn="ctr">
              <a:buNone/>
            </a:pPr>
            <a:r>
              <a:rPr lang="en-US" i="1" dirty="0" smtClean="0"/>
              <a:t>Sliding Scale vs Basal </a:t>
            </a:r>
            <a:r>
              <a:rPr lang="en-US" i="1" dirty="0"/>
              <a:t>B</a:t>
            </a:r>
            <a:r>
              <a:rPr lang="en-US" i="1" dirty="0" smtClean="0"/>
              <a:t>olus </a:t>
            </a:r>
            <a:r>
              <a:rPr lang="en-US" i="1" dirty="0"/>
              <a:t>T</a:t>
            </a:r>
            <a:r>
              <a:rPr lang="en-US" i="1" dirty="0" smtClean="0"/>
              <a:t>herapies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85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970B70C-448F-D245-9C0D-C896B2FBD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717" y="182881"/>
            <a:ext cx="10463938" cy="629920"/>
          </a:xfrm>
        </p:spPr>
        <p:txBody>
          <a:bodyPr/>
          <a:lstStyle/>
          <a:p>
            <a:pPr algn="ctr"/>
            <a:r>
              <a:rPr lang="en-US" dirty="0"/>
              <a:t>Sliding Scales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F0A60C-9719-BD4F-AA48-B2EFC5409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854" y="812801"/>
            <a:ext cx="11098360" cy="4733560"/>
          </a:xfrm>
        </p:spPr>
        <p:txBody>
          <a:bodyPr>
            <a:normAutofit/>
          </a:bodyPr>
          <a:lstStyle/>
          <a:p>
            <a:pPr marL="3657600" lvl="8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Precalculated dose of (rapid-acting) insulin is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given before each meal (B,L,D)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ncreases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 amount with increasing blood sugars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Must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use fixed amount of carbs at each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meal                 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Sample Scale</a:t>
            </a: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Does not include insulin coverage with snacks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Snacks are typically very low carbohydrate  (&lt; 5-10 g of carb)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Used in patients with: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imited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education/teachability (math skills)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ewly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diagnosed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patients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Consistent eaters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086566"/>
              </p:ext>
            </p:extLst>
          </p:nvPr>
        </p:nvGraphicFramePr>
        <p:xfrm>
          <a:off x="9258300" y="2306320"/>
          <a:ext cx="215535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677"/>
                <a:gridCol w="1077677"/>
              </a:tblGrid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BG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r>
                        <a:rPr lang="en-US" baseline="0" dirty="0" smtClean="0"/>
                        <a:t> unit</a:t>
                      </a:r>
                      <a:endParaRPr lang="en-US" dirty="0"/>
                    </a:p>
                  </a:txBody>
                  <a:tcPr/>
                </a:tc>
              </a:tr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&lt;80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 units</a:t>
                      </a:r>
                      <a:endParaRPr lang="en-US" dirty="0"/>
                    </a:p>
                  </a:txBody>
                  <a:tcPr/>
                </a:tc>
              </a:tr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81-150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151-250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251-350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170482">
                <a:tc>
                  <a:txBody>
                    <a:bodyPr/>
                    <a:lstStyle/>
                    <a:p>
                      <a:r>
                        <a:rPr lang="en-US" dirty="0" smtClean="0"/>
                        <a:t>&gt;350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654D802-F91E-8B46-B7AE-F5E0A09F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962" y="160444"/>
            <a:ext cx="10463938" cy="823912"/>
          </a:xfrm>
        </p:spPr>
        <p:txBody>
          <a:bodyPr/>
          <a:lstStyle/>
          <a:p>
            <a:r>
              <a:rPr lang="en-US" dirty="0" smtClean="0"/>
              <a:t>MDI using Basal Bolus 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437BCD-1D4B-C645-9B44-1FD58B453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795" y="984356"/>
            <a:ext cx="10463938" cy="46391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  <a:tabLst>
                <a:tab pos="344488" algn="l"/>
              </a:tabLst>
              <a:defRPr/>
            </a:pP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35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Basal Insulin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:  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(long acting: glargine/detemir/</a:t>
            </a:r>
            <a:r>
              <a:rPr lang="en-US" alt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degludec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1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Long Acting insulin (same dose given once daily usually at bedtime)</a:t>
            </a:r>
          </a:p>
          <a:p>
            <a:pPr marL="457200" lvl="1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Controls </a:t>
            </a:r>
            <a:r>
              <a:rPr lang="en-US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fasting blood glucose </a:t>
            </a: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levels </a:t>
            </a:r>
          </a:p>
          <a:p>
            <a:pPr marL="457200" lvl="1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Equals approximately half of your total daily amount of insulin</a:t>
            </a:r>
          </a:p>
          <a:p>
            <a:pPr marL="457200" lvl="1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dose given is not dependent on your BG values each day</a:t>
            </a:r>
          </a:p>
          <a:p>
            <a:pPr marL="457200" lvl="1" indent="0">
              <a:lnSpc>
                <a:spcPct val="110000"/>
              </a:lnSpc>
              <a:buClr>
                <a:schemeClr val="accent1">
                  <a:lumMod val="75000"/>
                </a:schemeClr>
              </a:buClr>
              <a:buNone/>
              <a:tabLst>
                <a:tab pos="344488" algn="l"/>
              </a:tabLst>
              <a:defRPr/>
            </a:pPr>
            <a:endParaRPr lang="en-US" alt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Bolus Insulin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apid acting: aspart/glulisine/lispro)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Dose calculated based on carb content of meal and pre meal BG value (if above target)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Given pre meal ideally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Higher amount of carbs eaten at meal=higher amount of insulin taken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Higher BG before meal=higher amount of insulin taken for meal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5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CSII Devices: </a:t>
            </a:r>
            <a:endParaRPr lang="en-US" sz="4000" dirty="0" smtClean="0"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care for patients on CSII therapy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8300" y="5118990"/>
            <a:ext cx="11366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i="1" dirty="0">
                <a:solidFill>
                  <a:prstClr val="black"/>
                </a:solidFill>
              </a:rPr>
              <a:t>Disclaimer: this is not a comprehensive list of device technologies available in the US.  The slides should not take the place of formal education delivered by each commercial company or for promotional purposes.</a:t>
            </a:r>
          </a:p>
        </p:txBody>
      </p:sp>
    </p:spTree>
    <p:extLst>
      <p:ext uri="{BB962C8B-B14F-4D97-AF65-F5344CB8AC3E}">
        <p14:creationId xmlns:p14="http://schemas.microsoft.com/office/powerpoint/2010/main" val="18532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Patricia LaSalle MS, RDN, CDE, LDN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	is </a:t>
            </a:r>
            <a:r>
              <a:rPr lang="en-US" sz="1800" dirty="0"/>
              <a:t>a registered dietitian and certified diabetic educator as well as an Instructor in the </a:t>
            </a:r>
            <a:r>
              <a:rPr lang="en-US" sz="1800" dirty="0" smtClean="0"/>
              <a:t>	Department </a:t>
            </a:r>
            <a:r>
              <a:rPr lang="en-US" sz="1800" dirty="0"/>
              <a:t>of Nutrition at Cedar Crest College.  There are no financial relationships </a:t>
            </a:r>
            <a:r>
              <a:rPr lang="en-US" sz="1800" dirty="0" smtClean="0"/>
              <a:t>	with </a:t>
            </a:r>
            <a:r>
              <a:rPr lang="en-US" sz="1800" dirty="0"/>
              <a:t>commercial interest of  her own, her spouse/partner, and/or immediate family </a:t>
            </a:r>
            <a:r>
              <a:rPr lang="en-US" sz="1800" dirty="0" smtClean="0"/>
              <a:t>	member </a:t>
            </a:r>
            <a:r>
              <a:rPr lang="en-US" sz="1800" dirty="0"/>
              <a:t>in the preceding 12 months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75" y="1459230"/>
            <a:ext cx="1723465" cy="18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2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8209" y="482053"/>
            <a:ext cx="11679382" cy="82391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Currently Available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the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3681" y="1509330"/>
            <a:ext cx="11689773" cy="417449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Subcutaneous Insulin Infusion (CSII)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Medtronic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630G, 670G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Tandem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Tslim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X2</a:t>
            </a:r>
          </a:p>
          <a:p>
            <a:pPr lvl="2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Insulet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Omnipod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Omnipod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DASH</a:t>
            </a:r>
          </a:p>
          <a:p>
            <a:pPr marL="914400" lvl="2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Glucose Monitor (CGM)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Medtronic Guardian Connect</a:t>
            </a:r>
          </a:p>
          <a:p>
            <a:pPr lvl="2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G4, G5, G6</a:t>
            </a:r>
          </a:p>
          <a:p>
            <a:pPr lvl="2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Senseonics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Eversense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implantable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longer term wear)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Freestyle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14 day wear (flash monitor;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continuous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For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purposes of this activity we will be discussing a subset of CSII and CGM as they are most commonly used in the treatment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T1DM in the US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the most current technology available at the time of the recording.</a:t>
            </a:r>
          </a:p>
        </p:txBody>
      </p:sp>
    </p:spTree>
    <p:extLst>
      <p:ext uri="{BB962C8B-B14F-4D97-AF65-F5344CB8AC3E}">
        <p14:creationId xmlns:p14="http://schemas.microsoft.com/office/powerpoint/2010/main" val="3153962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4825" y="162560"/>
            <a:ext cx="10463938" cy="792480"/>
          </a:xfrm>
        </p:spPr>
        <p:txBody>
          <a:bodyPr/>
          <a:lstStyle/>
          <a:p>
            <a:pPr algn="ctr"/>
            <a:r>
              <a:rPr lang="en-US" dirty="0" smtClean="0"/>
              <a:t>CSII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84825" y="955040"/>
            <a:ext cx="10463938" cy="4621301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CSII (pump </a:t>
            </a:r>
            <a:r>
              <a:rPr lang="en-US" alt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therapy)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is continuous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infusion of rapid-acting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insulin via a pump device 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Each pre-set hourly rate is called a “Basal Rate” </a:t>
            </a:r>
          </a:p>
          <a:p>
            <a:pPr marL="914400" lvl="2" indent="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ore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 one basal rate may be needed during 24 hours for optimal diabetes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control</a:t>
            </a:r>
          </a:p>
          <a:p>
            <a:pPr marL="914400" lvl="2" indent="0">
              <a:buClr>
                <a:schemeClr val="accent1">
                  <a:lumMod val="75000"/>
                </a:schemeClr>
              </a:buClr>
              <a:buFont typeface="Wingdings 3" charset="2"/>
              <a:buChar char=""/>
              <a:tabLst>
                <a:tab pos="344488" algn="l"/>
              </a:tabLst>
              <a:defRPr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Rates can adjusted up or down as needed based on BG patterns or on a temporary basis for illness and activity</a:t>
            </a:r>
          </a:p>
          <a:p>
            <a:pPr marL="914400" lvl="2" indent="0">
              <a:buClr>
                <a:srgbClr val="5B9BD5">
                  <a:lumMod val="75000"/>
                </a:srgbClr>
              </a:buClr>
              <a:buNone/>
              <a:tabLst>
                <a:tab pos="344488" algn="l"/>
              </a:tabLst>
              <a:defRPr/>
            </a:pPr>
            <a:r>
              <a:rPr lang="en-US" altLang="en-US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        Sample Basal                 12a-3a 0.65</a:t>
            </a:r>
            <a:endParaRPr lang="en-US" altLang="en-US" sz="1900" i="1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Clr>
                <a:srgbClr val="5B9BD5">
                  <a:lumMod val="75000"/>
                </a:srgbClr>
              </a:buClr>
              <a:buNone/>
              <a:tabLst>
                <a:tab pos="344488" algn="l"/>
              </a:tabLst>
              <a:defRPr/>
            </a:pPr>
            <a:r>
              <a:rPr lang="en-US" altLang="en-US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           Rate </a:t>
            </a:r>
            <a:r>
              <a:rPr lang="en-US" altLang="en-US" sz="1900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Pattern</a:t>
            </a:r>
            <a:r>
              <a:rPr lang="en-US" altLang="en-US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:                 3a-8p 0.55           </a:t>
            </a:r>
          </a:p>
          <a:p>
            <a:pPr marL="914400" lvl="2" indent="0">
              <a:buClr>
                <a:srgbClr val="5B9BD5">
                  <a:lumMod val="75000"/>
                </a:srgbClr>
              </a:buClr>
              <a:buNone/>
              <a:tabLst>
                <a:tab pos="344488" algn="l"/>
              </a:tabLst>
              <a:defRPr/>
            </a:pPr>
            <a:r>
              <a:rPr lang="en-US" altLang="en-US" sz="19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                                               8p-12a 0.65</a:t>
            </a:r>
            <a:endParaRPr lang="en-US" altLang="en-US" sz="1900" i="1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Clr>
                <a:schemeClr val="accent1">
                  <a:lumMod val="75000"/>
                </a:schemeClr>
              </a:buClr>
              <a:buNone/>
              <a:tabLst>
                <a:tab pos="344488" algn="l"/>
              </a:tabLs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78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84825" y="213591"/>
            <a:ext cx="10463938" cy="976028"/>
          </a:xfrm>
        </p:spPr>
        <p:txBody>
          <a:bodyPr/>
          <a:lstStyle/>
          <a:p>
            <a:pPr algn="ctr"/>
            <a:r>
              <a:rPr lang="en-US" dirty="0" smtClean="0"/>
              <a:t>CSII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84825" y="1641764"/>
            <a:ext cx="10463938" cy="3934577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Bolus is an amount of insulin given at one time based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on carb content of meal and pre meal BG value (if above target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) similar MDI therapy</a:t>
            </a:r>
          </a:p>
          <a:p>
            <a:pPr marL="457200" lvl="1" indent="0">
              <a:buNone/>
            </a:pP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Given before meal is consumed ideally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Dose calculated by pump with preprogrammed settings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Extended bolus: Insulin amount can be slowed down to better match certain food groups (high fat content foods)</a:t>
            </a: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2" indent="0">
              <a:buClr>
                <a:schemeClr val="accent1">
                  <a:lumMod val="75000"/>
                </a:schemeClr>
              </a:buClr>
              <a:buNone/>
              <a:tabLst>
                <a:tab pos="344488" algn="l"/>
              </a:tabLst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tabLst>
                <a:tab pos="344488" algn="l"/>
              </a:tabLst>
              <a:defRPr/>
            </a:pP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2CBF016-313D-BC49-BC7F-6AF21D6AC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687" y="120751"/>
            <a:ext cx="11083870" cy="885317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Insulin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Pump Devices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CSII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12A2231-168D-2442-9760-19712C0F5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2" y="1164202"/>
            <a:ext cx="30099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52FECEDE-CA73-B745-AD79-3BD34B41F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235532"/>
            <a:ext cx="21478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2EDE13A-6FF2-1443-8310-E6DE1C762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818" y="1095659"/>
            <a:ext cx="27336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16DC901A-9734-4B4D-B776-91A6071C9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46" y="2621955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6619391C-416F-8543-A028-CE5AAA6AA5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14" y="2567087"/>
            <a:ext cx="28702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061" y="5132689"/>
            <a:ext cx="1141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Disclaimer: this is not a comprehensive list of device technologies available in the US.  The slides should not take the place of formal education delivered by each commercial company or for promotional purposes.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54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BAE8DAA-4902-8C4F-8CFD-24592339B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55316"/>
            <a:ext cx="10463938" cy="82391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CSII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A3D02-5FAB-DF4C-A25B-4079F6AB1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4786" y="1429777"/>
            <a:ext cx="10463938" cy="3684588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Better blood sugar control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Less hypoglycemia (low blood sugar)</a:t>
            </a:r>
          </a:p>
          <a:p>
            <a:pPr lvl="1">
              <a:buFont typeface="Arial" charset="0"/>
              <a:buChar char="•"/>
            </a:pP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atients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on the pump 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may be able to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lower their HgbA1c with </a:t>
            </a:r>
            <a:r>
              <a:rPr lang="en-US" alt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risk of hypoglycemia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than patients on multiple daily injections.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Greater flexibility with eating, meal schedules and exercise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277586"/>
            <a:ext cx="10463938" cy="91440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451758"/>
            <a:ext cx="10463938" cy="4327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pump delivers small amounts of rapid-acting insulin (aspart/lispro/glulisine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a tiny flexible tube inserted under the skin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only rapid-acting insulin is used, results of a dose change can be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 quickly.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doses can be matched more precisely to meet the body’s </a:t>
            </a:r>
            <a:r>
              <a:rPr lang="en-US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</a:p>
          <a:p>
            <a:pPr>
              <a:lnSpc>
                <a:spcPct val="100000"/>
              </a:lnSpc>
              <a:buFont typeface="Wingdings" charset="2"/>
              <a:buChar char="Ø"/>
            </a:pP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 site locations are the same as </a:t>
            </a:r>
            <a:r>
              <a:rPr lang="en-US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injections </a:t>
            </a: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given  (subcutaneous fat</a:t>
            </a:r>
            <a:r>
              <a:rPr lang="en-US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changed every 2-3 days (type of insertion set dependent).</a:t>
            </a: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10F3407-260F-2C43-BBE2-A080078C1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Site Selection and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E357BA-7F59-104A-B444-4522B5E75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1306" y="1848677"/>
            <a:ext cx="6348931" cy="3654263"/>
          </a:xfrm>
        </p:spPr>
        <p:txBody>
          <a:bodyPr>
            <a:normAutofit fontScale="92500"/>
          </a:bodyPr>
          <a:lstStyle/>
          <a:p>
            <a:pPr marL="192024" indent="-192024"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Rotate infusion sites with each change</a:t>
            </a:r>
          </a:p>
          <a:p>
            <a:pPr marL="192024" indent="-192024"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24" indent="-192024"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 site should be at least 1 inch away from the previous site</a:t>
            </a:r>
          </a:p>
          <a:p>
            <a:pPr>
              <a:buClr>
                <a:srgbClr val="FF0000"/>
              </a:buClr>
              <a:buSzPct val="125000"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24" indent="-192024">
              <a:buClr>
                <a:srgbClr val="FF0000"/>
              </a:buClr>
              <a:buSzPct val="125000"/>
              <a:buFont typeface="Wingdings" charset="2"/>
              <a:buChar char="§"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 not apply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within 2 inches of your navel or over a mole, scar, tattoo or where it will be affected by folds of skin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xmlns="" id="{7D9383FA-9310-0E48-BC3D-1F63535FBB57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1918253"/>
            <a:ext cx="3775281" cy="3270824"/>
            <a:chOff x="564536" y="1834766"/>
            <a:chExt cx="5309992" cy="3863747"/>
          </a:xfrm>
        </p:grpSpPr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3DAAA903-4493-6A4E-8C2B-5882E650E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536" y="1834766"/>
              <a:ext cx="5309992" cy="3863747"/>
              <a:chOff x="100208" y="2066893"/>
              <a:chExt cx="6128285" cy="4459167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xmlns="" id="{4545E878-1040-CA46-A118-3B1D62ED5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73" y="2529360"/>
                <a:ext cx="3614817" cy="3806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xmlns="" id="{B9DD0DD1-3151-4144-A2BC-17D69A92D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6790" y="3825199"/>
                <a:ext cx="2222064" cy="2502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CD895FC-48CB-214F-BB74-4959809CB3CA}"/>
                  </a:ext>
                </a:extLst>
              </p:cNvPr>
              <p:cNvSpPr/>
              <p:nvPr/>
            </p:nvSpPr>
            <p:spPr>
              <a:xfrm>
                <a:off x="100208" y="2066893"/>
                <a:ext cx="6128285" cy="445916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09728" tIns="54864" rIns="109728" bIns="54864" anchor="ctr"/>
              <a:lstStyle/>
              <a:p>
                <a:pPr algn="ctr">
                  <a:defRPr/>
                </a:pPr>
                <a:endParaRPr lang="en-US" sz="1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5B0D828-69D6-BF4F-A71F-2AE0BB7A2E92}"/>
                </a:ext>
              </a:extLst>
            </p:cNvPr>
            <p:cNvSpPr txBox="1"/>
            <p:nvPr/>
          </p:nvSpPr>
          <p:spPr>
            <a:xfrm>
              <a:off x="3776646" y="3027630"/>
              <a:ext cx="977126" cy="374402"/>
            </a:xfrm>
            <a:prstGeom prst="rect">
              <a:avLst/>
            </a:prstGeom>
            <a:noFill/>
          </p:spPr>
          <p:txBody>
            <a:bodyPr lIns="109728" tIns="54864" rIns="109728" bIns="54864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Front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6C5C451-D8E4-404F-8CC0-2799D686CC16}"/>
                </a:ext>
              </a:extLst>
            </p:cNvPr>
            <p:cNvSpPr txBox="1"/>
            <p:nvPr/>
          </p:nvSpPr>
          <p:spPr>
            <a:xfrm>
              <a:off x="969314" y="1893539"/>
              <a:ext cx="977126" cy="372225"/>
            </a:xfrm>
            <a:prstGeom prst="rect">
              <a:avLst/>
            </a:prstGeom>
            <a:noFill/>
          </p:spPr>
          <p:txBody>
            <a:bodyPr lIns="109728" tIns="54864" rIns="109728" bIns="54864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Front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508FD5F-D650-A24C-AA57-FB8C1F817058}"/>
                </a:ext>
              </a:extLst>
            </p:cNvPr>
            <p:cNvSpPr txBox="1"/>
            <p:nvPr/>
          </p:nvSpPr>
          <p:spPr>
            <a:xfrm>
              <a:off x="2529669" y="1893539"/>
              <a:ext cx="977125" cy="372225"/>
            </a:xfrm>
            <a:prstGeom prst="rect">
              <a:avLst/>
            </a:prstGeom>
            <a:noFill/>
          </p:spPr>
          <p:txBody>
            <a:bodyPr lIns="109728" tIns="54864" rIns="109728" bIns="54864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Back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AE85F34-B5B9-E343-AF64-BDE248F00B5C}"/>
                </a:ext>
              </a:extLst>
            </p:cNvPr>
            <p:cNvSpPr txBox="1"/>
            <p:nvPr/>
          </p:nvSpPr>
          <p:spPr>
            <a:xfrm>
              <a:off x="4784239" y="3027630"/>
              <a:ext cx="977125" cy="372226"/>
            </a:xfrm>
            <a:prstGeom prst="rect">
              <a:avLst/>
            </a:prstGeom>
            <a:noFill/>
          </p:spPr>
          <p:txBody>
            <a:bodyPr lIns="109728" tIns="54864" rIns="109728" bIns="54864">
              <a:spAutoFit/>
            </a:bodyPr>
            <a:lstStyle/>
            <a:p>
              <a:pPr algn="ctr">
                <a:defRPr/>
              </a:pPr>
              <a:r>
                <a:rPr lang="en-US" sz="1050" dirty="0"/>
                <a:t>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35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78F13E5-C51E-2049-A946-77E705B8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7434" y="424721"/>
            <a:ext cx="10463938" cy="823912"/>
          </a:xfrm>
        </p:spPr>
        <p:txBody>
          <a:bodyPr/>
          <a:lstStyle/>
          <a:p>
            <a:r>
              <a:rPr lang="en-US" dirty="0"/>
              <a:t>Insertion Sets</a:t>
            </a:r>
          </a:p>
        </p:txBody>
      </p:sp>
      <p:pic>
        <p:nvPicPr>
          <p:cNvPr id="4" name="Picture 4" descr="quickset">
            <a:extLst>
              <a:ext uri="{FF2B5EF4-FFF2-40B4-BE49-F238E27FC236}">
                <a16:creationId xmlns:a16="http://schemas.microsoft.com/office/drawing/2014/main" xmlns="" id="{ACA5AF1A-300C-094D-815A-CFE98ABBEE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4" y="1227529"/>
            <a:ext cx="1646192" cy="15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ilhouette-disco200">
            <a:extLst>
              <a:ext uri="{FF2B5EF4-FFF2-40B4-BE49-F238E27FC236}">
                <a16:creationId xmlns:a16="http://schemas.microsoft.com/office/drawing/2014/main" xmlns="" id="{0D4F40D4-A307-E64D-9EE6-F9E2C002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25" y="1371636"/>
            <a:ext cx="1723014" cy="15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Medtronic Sure-T 23 Tubing with 8mm Straight Needle Infusion Sets (Box)">
            <a:extLst>
              <a:ext uri="{FF2B5EF4-FFF2-40B4-BE49-F238E27FC236}">
                <a16:creationId xmlns:a16="http://schemas.microsoft.com/office/drawing/2014/main" xmlns="" id="{FAB788A0-5DDD-2042-A682-D08D6BB5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908" y="708148"/>
            <a:ext cx="1536861" cy="17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15419B8-14FA-E94D-8865-6C3B1B838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8" y="287883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D007EE74-8175-F448-866F-5ABFE678B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00" y="2942338"/>
            <a:ext cx="16144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014DFA9-E6A1-7E47-993C-B80CA15EE521}"/>
              </a:ext>
            </a:extLst>
          </p:cNvPr>
          <p:cNvSpPr txBox="1"/>
          <p:nvPr/>
        </p:nvSpPr>
        <p:spPr>
          <a:xfrm>
            <a:off x="157839" y="4484552"/>
            <a:ext cx="5857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b="1" dirty="0"/>
              <a:t>Straight 90-degree </a:t>
            </a:r>
            <a:r>
              <a:rPr lang="en-US" altLang="en-US" sz="2000" b="1" dirty="0" smtClean="0"/>
              <a:t>insertion</a:t>
            </a:r>
            <a:endParaRPr lang="en-US" altLang="en-US" sz="2000" b="1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691BD76A-EE9A-0D47-9000-04CC29BD0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23" y="693005"/>
            <a:ext cx="1658905" cy="24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33D075-3371-5840-B381-B3FF3309A86C}"/>
              </a:ext>
            </a:extLst>
          </p:cNvPr>
          <p:cNvSpPr txBox="1"/>
          <p:nvPr/>
        </p:nvSpPr>
        <p:spPr>
          <a:xfrm>
            <a:off x="4545269" y="3143592"/>
            <a:ext cx="312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000" b="1" dirty="0"/>
              <a:t>Angled 30-40-degree </a:t>
            </a:r>
            <a:r>
              <a:rPr lang="en-US" altLang="en-US" sz="2000" b="1" dirty="0" smtClean="0"/>
              <a:t>insertion</a:t>
            </a:r>
            <a:endParaRPr lang="en-US" altLang="en-US" sz="2000" b="1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EB68D512-7E94-A444-BB2C-15E89F859A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461" y="2774950"/>
            <a:ext cx="20891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015288-A6C0-8648-8C8D-F8316FA1E11F}"/>
              </a:ext>
            </a:extLst>
          </p:cNvPr>
          <p:cNvSpPr txBox="1"/>
          <p:nvPr/>
        </p:nvSpPr>
        <p:spPr>
          <a:xfrm>
            <a:off x="7894349" y="4230732"/>
            <a:ext cx="482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day Straight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90 degree </a:t>
            </a: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insertion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124" y="5152299"/>
            <a:ext cx="11699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i="1" dirty="0">
                <a:solidFill>
                  <a:prstClr val="black"/>
                </a:solidFill>
              </a:rPr>
              <a:t>Disclaimer: this is not a comprehensive list of device technologies available in the US.  The slides should not take the place of formal education delivered by each commercial company or for promotional purposes.</a:t>
            </a:r>
          </a:p>
        </p:txBody>
      </p:sp>
    </p:spTree>
    <p:extLst>
      <p:ext uri="{BB962C8B-B14F-4D97-AF65-F5344CB8AC3E}">
        <p14:creationId xmlns:p14="http://schemas.microsoft.com/office/powerpoint/2010/main" val="5119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E5D6418-9015-8D40-BE13-DCE40C9A0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0EB903-4BB4-AC46-9F7B-207522560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0040" y="1468249"/>
            <a:ext cx="10463938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CSII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Glucose Monitoring Devices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491" y="5152837"/>
            <a:ext cx="1056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prstClr val="black"/>
                </a:solidFill>
              </a:rPr>
              <a:t>Disclaimer: this is not a comprehensive list of device technologies available in the US.  The slides should not take the place of formal education delivered by each commercial company or for promotional purposes.</a:t>
            </a:r>
          </a:p>
        </p:txBody>
      </p:sp>
    </p:spTree>
    <p:extLst>
      <p:ext uri="{BB962C8B-B14F-4D97-AF65-F5344CB8AC3E}">
        <p14:creationId xmlns:p14="http://schemas.microsoft.com/office/powerpoint/2010/main" val="1018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45E301E-91FE-2545-93E5-6C9E94916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Medtronic 670G System</a:t>
            </a:r>
          </a:p>
        </p:txBody>
      </p:sp>
      <p:pic>
        <p:nvPicPr>
          <p:cNvPr id="4" name="Content Placeholder 3" descr="C:\Users\matthl2\Downloads\670G System 120 Shield FINAL Images (2)\670G System 120 Shield FINAL Images\MiniMed670G_No Bayer logo meter 120 shield FINAL.png">
            <a:extLst>
              <a:ext uri="{FF2B5EF4-FFF2-40B4-BE49-F238E27FC236}">
                <a16:creationId xmlns:a16="http://schemas.microsoft.com/office/drawing/2014/main" xmlns="" id="{8877B13F-19FF-7444-948D-A26A9500D2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47" y="1903413"/>
            <a:ext cx="440131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7565" y="3934737"/>
            <a:ext cx="2637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hlinkClick r:id="rId3" tooltip="Original URL: https://www.medtronicdiabetes.com/home. Click or tap if you trust this link."/>
              </a:rPr>
              <a:t>https://www.medtronicdiabetes.com/home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E0C518D-3EA3-3049-8B88-FECD5F30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25120"/>
            <a:ext cx="10463938" cy="103632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3A3DF-6783-7B4F-B014-0DE08CF7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361440"/>
            <a:ext cx="10463938" cy="415766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Identify hyperglycemia and hypoglycemia causes, signs and symptoms and treatment with rescue agents. </a:t>
            </a:r>
            <a:endParaRPr lang="en-US" alt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Understand the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therapeutic interventions including various insulin therapies and insulin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regimens for patient with type 1 diabetes.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Be familiar with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BG monitoring and testing options. </a:t>
            </a:r>
          </a:p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Provide basic understanding of insulin pump technology and continuous glucose (CGM) devices available today. </a:t>
            </a: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Identify multidisciplinary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team members 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patients with type 1 diabetes.</a:t>
            </a:r>
            <a:endParaRPr lang="en-US" altLang="en-US" sz="2600" dirty="0"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766C40-2E7A-E94D-B0D6-69E4348B0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703586"/>
            <a:ext cx="10463938" cy="703716"/>
          </a:xfrm>
        </p:spPr>
        <p:txBody>
          <a:bodyPr/>
          <a:lstStyle/>
          <a:p>
            <a:r>
              <a:rPr lang="en-US" dirty="0"/>
              <a:t>Medtronic 670G System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D17EE0B1-4F93-CF4B-84ED-1577203A2AA4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144589" y="1557080"/>
            <a:ext cx="10463938" cy="4021655"/>
          </a:xfrm>
        </p:spPr>
        <p:txBody>
          <a:bodyPr rtlCol="0">
            <a:noAutofit/>
          </a:bodyPr>
          <a:lstStyle/>
          <a:p>
            <a:pPr marL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cap="all" dirty="0">
                <a:solidFill>
                  <a:srgbClr val="004B87"/>
                </a:solidFill>
                <a:latin typeface="+mj-lt"/>
              </a:rPr>
              <a:t>SmartGuard™ hcl technology</a:t>
            </a:r>
          </a:p>
          <a:p>
            <a:pPr marL="0" algn="ctr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cap="all" dirty="0">
                <a:solidFill>
                  <a:srgbClr val="004B87"/>
                </a:solidFill>
                <a:latin typeface="+mj-lt"/>
              </a:rPr>
              <a:t>  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2E81D7C3-C77F-B54C-A971-BDDC9143CC6E}"/>
              </a:ext>
            </a:extLst>
          </p:cNvPr>
          <p:cNvSpPr txBox="1"/>
          <p:nvPr/>
        </p:nvSpPr>
        <p:spPr>
          <a:xfrm flipV="1">
            <a:off x="3419061" y="2394560"/>
            <a:ext cx="6119418" cy="276916"/>
          </a:xfrm>
          <a:prstGeom prst="rect">
            <a:avLst/>
          </a:prstGeom>
          <a:noFill/>
          <a:ln>
            <a:noFill/>
          </a:ln>
        </p:spPr>
        <p:txBody>
          <a:bodyPr wrap="square" lIns="68483" tIns="34249" rIns="68483" bIns="34249">
            <a:spAutoFit/>
          </a:bodyPr>
          <a:lstStyle/>
          <a:p>
            <a:pPr defTabSz="34194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kern="0" dirty="0">
                <a:solidFill>
                  <a:srgbClr val="001E46"/>
                </a:solidFill>
                <a:latin typeface="+mj-lt"/>
              </a:rPr>
              <a:t>. </a:t>
            </a:r>
          </a:p>
        </p:txBody>
      </p:sp>
      <p:pic>
        <p:nvPicPr>
          <p:cNvPr id="6" name="Picture 3" descr="C:\Users\matthl2\Desktop\MM670G Launch\Product images\Picture1.jpg">
            <a:extLst>
              <a:ext uri="{FF2B5EF4-FFF2-40B4-BE49-F238E27FC236}">
                <a16:creationId xmlns:a16="http://schemas.microsoft.com/office/drawing/2014/main" xmlns="" id="{F768F394-78BC-A843-9744-2B7C874C1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82" y="2454832"/>
            <a:ext cx="11731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97E19371-C4C5-944F-BD8E-01235134A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354592"/>
            <a:ext cx="117316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D00B98E-9E2A-3744-8A53-C274A8BB7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57" y="2356179"/>
            <a:ext cx="117316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C9C8B9-CC1B-094D-9A74-E6780885480F}"/>
              </a:ext>
            </a:extLst>
          </p:cNvPr>
          <p:cNvSpPr/>
          <p:nvPr/>
        </p:nvSpPr>
        <p:spPr>
          <a:xfrm>
            <a:off x="1581082" y="4469923"/>
            <a:ext cx="2444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Suspends insulin delivery </a:t>
            </a:r>
            <a:r>
              <a:rPr lang="en-US" sz="1200" b="1" i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1200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glucose levels reach a pre-set low limit </a:t>
            </a: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greater protection against lows*</a:t>
            </a:r>
            <a:r>
              <a:rPr lang="en-US" sz="1200" b="1" kern="0" baseline="3000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xmlns="" id="{912CE328-B98A-2C4F-AFF0-DFC5A541F3EB}"/>
              </a:ext>
            </a:extLst>
          </p:cNvPr>
          <p:cNvSpPr txBox="1"/>
          <p:nvPr/>
        </p:nvSpPr>
        <p:spPr>
          <a:xfrm>
            <a:off x="3586854" y="1927898"/>
            <a:ext cx="6303963" cy="276916"/>
          </a:xfrm>
          <a:prstGeom prst="rect">
            <a:avLst/>
          </a:prstGeom>
          <a:noFill/>
          <a:ln>
            <a:noFill/>
          </a:ln>
        </p:spPr>
        <p:txBody>
          <a:bodyPr lIns="68483" tIns="34249" rIns="68483" bIns="34249">
            <a:spAutoFit/>
          </a:bodyPr>
          <a:lstStyle/>
          <a:p>
            <a:pPr defTabSz="34194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1" kern="0" dirty="0">
                <a:solidFill>
                  <a:srgbClr val="001E46"/>
                </a:solidFill>
                <a:latin typeface="+mj-lt"/>
              </a:rPr>
              <a:t>Increasing levels of automation to best fit your diabetes management needs.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9005A59-D675-FA4F-B1D8-E2140AB0EC1E}"/>
              </a:ext>
            </a:extLst>
          </p:cNvPr>
          <p:cNvSpPr/>
          <p:nvPr/>
        </p:nvSpPr>
        <p:spPr>
          <a:xfrm rot="10800000" flipV="1">
            <a:off x="4461841" y="4456607"/>
            <a:ext cx="2952750" cy="98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63">
              <a:lnSpc>
                <a:spcPts val="1425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 </a:t>
            </a:r>
            <a:r>
              <a:rPr lang="en-US" sz="1200" b="1" u="sng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low</a:t>
            </a:r>
          </a:p>
          <a:p>
            <a:pPr defTabSz="685663">
              <a:lnSpc>
                <a:spcPts val="1425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Suspends insulin delivery </a:t>
            </a:r>
            <a:r>
              <a:rPr lang="en-US" sz="1200" b="1" i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1200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glucose levels reach a pre-set low and resumes delivery when levels recover to </a:t>
            </a: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 further address lows. </a:t>
            </a:r>
            <a:endParaRPr lang="en-IE" sz="1200" b="1" kern="0" dirty="0">
              <a:solidFill>
                <a:srgbClr val="001E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0D916C-D1C5-C54D-AD3C-93B8C25D2A9B}"/>
              </a:ext>
            </a:extLst>
          </p:cNvPr>
          <p:cNvSpPr/>
          <p:nvPr/>
        </p:nvSpPr>
        <p:spPr>
          <a:xfrm>
            <a:off x="7613374" y="4456607"/>
            <a:ext cx="3118468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63">
              <a:lnSpc>
                <a:spcPts val="1425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Auto Mode</a:t>
            </a:r>
          </a:p>
          <a:p>
            <a:pPr defTabSz="685663">
              <a:lnSpc>
                <a:spcPts val="1425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 adjusts basal insulin delivery based on sensor glucose readings to </a:t>
            </a:r>
            <a:r>
              <a:rPr lang="en-US" sz="1200" b="1" kern="0" dirty="0">
                <a:solidFill>
                  <a:srgbClr val="00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 stay within your target  glucose range. </a:t>
            </a:r>
            <a:endParaRPr lang="en-IE" sz="1200" b="1" kern="0" dirty="0">
              <a:solidFill>
                <a:srgbClr val="001E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B4A11F5-0E33-5841-AD80-B7E210A85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516" y="298081"/>
            <a:ext cx="10463938" cy="823912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Tandem Tslim X2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3C59A30F-D7F2-FB4A-8D20-0AD4B2C6E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07" y="1440296"/>
            <a:ext cx="393022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609" y="4259995"/>
            <a:ext cx="230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charset="0"/>
                <a:hlinkClick r:id="rId3" tooltip="Original URL: https://www.tandemdiabetes.com/. Click or tap if you trust this link."/>
              </a:rPr>
              <a:t>https://www.tandemdiabetes.com/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591A810-808D-7645-B695-488AEBA0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991" y="499225"/>
            <a:ext cx="11264568" cy="823912"/>
          </a:xfrm>
        </p:spPr>
        <p:txBody>
          <a:bodyPr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Tandem Tslim 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6B8BD-B0EC-4742-97B8-87ED26CCC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1822" y="1727600"/>
            <a:ext cx="4951411" cy="35910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Remote software updates to existing pump</a:t>
            </a:r>
          </a:p>
          <a:p>
            <a:pPr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Touch screen</a:t>
            </a:r>
          </a:p>
          <a:p>
            <a:pPr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Waterproof (ipx 7 approval)</a:t>
            </a:r>
          </a:p>
          <a:p>
            <a:pPr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Rechargeable with micro SB port</a:t>
            </a:r>
          </a:p>
          <a:p>
            <a:pPr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Customizable settings</a:t>
            </a:r>
          </a:p>
          <a:p>
            <a:pPr lvl="1"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Multiple basal, ICR, ISF, and target profiles which are helpful for menses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8A83D5-4D2E-6947-9816-92B53AA61C9C}"/>
              </a:ext>
            </a:extLst>
          </p:cNvPr>
          <p:cNvSpPr/>
          <p:nvPr/>
        </p:nvSpPr>
        <p:spPr>
          <a:xfrm>
            <a:off x="6571853" y="1638150"/>
            <a:ext cx="28724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Works with Dexcom G4, G5 or G6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CGM depending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pump software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Holds up to 300 units of insulin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Smaller design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68FE73-F481-FD4D-9757-A8E4A520A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93" y="3634670"/>
            <a:ext cx="2808595" cy="150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64AABC-3306-5446-B418-26EFCC06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82" y="654627"/>
            <a:ext cx="10463938" cy="614355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Tandem Tslim X2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A1B31-8D61-7141-A622-5692FD090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289" y="1634021"/>
            <a:ext cx="10463938" cy="368458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Basal IQ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(released in July 2018)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helps reduce the frequency and duration of low-glucose events by predicting glucose levels 30 minutes ahead and suspending insulin if they are expected to drop below 80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mg/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Dexcom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G6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GM values.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Insulin delivery resumes as soon as sensor glucose values begin to rise.</a:t>
            </a:r>
          </a:p>
          <a:p>
            <a:endParaRPr lang="en-US" dirty="0"/>
          </a:p>
          <a:p>
            <a:pPr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 IQ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(released in December 2019)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to help increase time in range (70-180 mg/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Dexcom G6 CGM values to predict glucose levels 30 minutes ahead and adjust insulin delivery accordingly.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Automatic insulin adjustments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Automatic correction boluses</a:t>
            </a:r>
          </a:p>
          <a:p>
            <a:pPr lvl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Activity settings (sleep &amp; exercise</a:t>
            </a:r>
          </a:p>
        </p:txBody>
      </p:sp>
    </p:spTree>
    <p:extLst>
      <p:ext uri="{BB962C8B-B14F-4D97-AF65-F5344CB8AC3E}">
        <p14:creationId xmlns:p14="http://schemas.microsoft.com/office/powerpoint/2010/main" val="23960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2D08C88-659E-AF4E-8FF8-F64F1F218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Omnipod (tubeless pump system)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464B73B-D317-CB42-8194-FB53065366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81" y="21590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E3FE79B-77B7-F145-B38D-885F05EAD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51" y="2590800"/>
            <a:ext cx="29956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9263267" y="3670852"/>
            <a:ext cx="25709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https://www.myomnipod.com/healthcareproviders/about-omnipod/DASH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EC622B0-35E5-0C44-AFE9-49EE845EB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Omnipod (tubeless pump system)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7BDA16E-9E19-5046-AB62-218EDE9B2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99" y="1720850"/>
            <a:ext cx="5638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8F92CE-0652-4F46-B224-65359343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99" y="2040835"/>
            <a:ext cx="28956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9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6BB59B1-AD3B-524D-B155-C85A49BFD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731" y="427971"/>
            <a:ext cx="10463938" cy="823912"/>
          </a:xfrm>
        </p:spPr>
        <p:txBody>
          <a:bodyPr/>
          <a:lstStyle/>
          <a:p>
            <a:r>
              <a:rPr lang="en-US" sz="36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Continuous Glucose Monitoring Systems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51813AB4-E4D1-D74F-B8D3-C598FFC487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1" y="1239384"/>
            <a:ext cx="2632213" cy="26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3D181131-992B-F64F-86D7-4354C9124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9" y="1427503"/>
            <a:ext cx="27559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5E84F54-3ED2-684D-9F66-7DC2CCA63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919" y="1305445"/>
            <a:ext cx="1676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755F42-578D-DB47-BDD2-625AE7DD3246}"/>
              </a:ext>
            </a:extLst>
          </p:cNvPr>
          <p:cNvSpPr txBox="1"/>
          <p:nvPr/>
        </p:nvSpPr>
        <p:spPr>
          <a:xfrm>
            <a:off x="1590163" y="3889912"/>
            <a:ext cx="1987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Dexcom G6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(stand alone CGM)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979946-2416-FC44-BF8E-174237471A4A}"/>
              </a:ext>
            </a:extLst>
          </p:cNvPr>
          <p:cNvSpPr txBox="1"/>
          <p:nvPr/>
        </p:nvSpPr>
        <p:spPr>
          <a:xfrm>
            <a:off x="4305300" y="3973620"/>
            <a:ext cx="72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Medtronic 670G with         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Guardian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Guardian 3 CGM                      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(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alone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CGM)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(integrated pump &amp; CGM)                 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55963" y="4473624"/>
            <a:ext cx="179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charset="0"/>
                <a:hlinkClick r:id="rId5" tooltip="Original URL: https://www.dexcom.com/get-started-cgm. Click or tap if you trust this link."/>
              </a:rPr>
              <a:t>https://www.dexcom.com/get-started-cgm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5963" y="5098867"/>
            <a:ext cx="12018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i="1" dirty="0">
                <a:solidFill>
                  <a:prstClr val="black"/>
                </a:solidFill>
              </a:rPr>
              <a:t>Disclaimer: this is not a comprehensive list of device technologies available in the US.  The slides should not take the place of formal education delivered by each commercial company or for promotional purposes.</a:t>
            </a:r>
          </a:p>
        </p:txBody>
      </p:sp>
    </p:spTree>
    <p:extLst>
      <p:ext uri="{BB962C8B-B14F-4D97-AF65-F5344CB8AC3E}">
        <p14:creationId xmlns:p14="http://schemas.microsoft.com/office/powerpoint/2010/main" val="30803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A1938F-10AD-CF45-AB46-943E2AB0E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468" y="499355"/>
            <a:ext cx="10463938" cy="823912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Dexcom G6 CGM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xmlns="" id="{EB41C6CB-7752-424C-BBA0-32395644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347" y="1594987"/>
            <a:ext cx="4073454" cy="2634885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finger sticks (FDA approved)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Customizable Alerts &amp; Alarms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(alerts for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and low BGs)</a:t>
            </a:r>
          </a:p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Smart Device compatibility</a:t>
            </a:r>
          </a:p>
          <a:p>
            <a:pPr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insertion (one button push)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49384A-0C44-6E40-B1C8-D7844DD440EE}"/>
              </a:ext>
            </a:extLst>
          </p:cNvPr>
          <p:cNvSpPr txBox="1"/>
          <p:nvPr/>
        </p:nvSpPr>
        <p:spPr>
          <a:xfrm>
            <a:off x="5041498" y="1594988"/>
            <a:ext cx="84216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your data (patients and parents and caregivers; 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10 followers)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Indicated for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years and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Ability to dose insulin off of CGM readings (FDA approved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used with MDI therapy or integrated with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Tandem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Tslim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X2 and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Omnipod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DASH pumps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1498D38D-08CD-5949-B6E2-B7A6FB1F6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34" y="4198093"/>
            <a:ext cx="1835080" cy="120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xmlns="" id="{484BFED9-6BB6-BB49-B59D-CA42CB54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615" y="4082699"/>
            <a:ext cx="1260199" cy="120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9688A837-6A92-9941-8F64-CD7084F90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230" y="4198093"/>
            <a:ext cx="21939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450575"/>
            <a:ext cx="10463938" cy="834886"/>
          </a:xfrm>
        </p:spPr>
        <p:txBody>
          <a:bodyPr/>
          <a:lstStyle/>
          <a:p>
            <a:r>
              <a:rPr lang="en-US" dirty="0" smtClean="0"/>
              <a:t>Interdisciplinary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1462" y="1801693"/>
            <a:ext cx="10463938" cy="4078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PCP					Registered Nurse</a:t>
            </a:r>
          </a:p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Endocrinologist			Registered Dietitian 		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Ophthalmologist			Certified Diabetes Educator</a:t>
            </a:r>
          </a:p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Podiatrist				Mental Health Professional</a:t>
            </a:r>
          </a:p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Dentist				Fitness Professional </a:t>
            </a:r>
          </a:p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Pharmacist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					(American Diabetes Association (2020)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09455F1-528F-CD44-BA69-4D3FE37F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519954"/>
            <a:ext cx="10463938" cy="60960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2C0DEF-C547-774B-9E16-B484C6C29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129554"/>
            <a:ext cx="10463938" cy="445921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Bell K., &amp;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Fio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S. (2020). Amount and Type of Dietary Fat, Postprandial Glycemia, and Insulin Requirements in Type 1 Diabetes: A Randomized Within-Subject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Trial.</a:t>
            </a:r>
            <a:r>
              <a:rPr lang="en-US" sz="1600" i="1" dirty="0" err="1" smtClean="0">
                <a:latin typeface="Arial" charset="0"/>
                <a:ea typeface="Arial" charset="0"/>
                <a:cs typeface="Arial" charset="0"/>
              </a:rPr>
              <a:t>Diabetes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 Care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 43 (1), 59-66; 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DOI: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10.2337/dc19-0687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Children and Adolescents: Standards of Medical Care in Diabetes—2019.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Diabetes Care.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42(1): S148-S164.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2"/>
              </a:rPr>
              <a:t>doi.org/10.2337/dc19-S013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Evert A. B. (2014). Treatment of Mild Hypoglycemia. 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Diabetes spectrum : a publication of the American Diabetes Association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, 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27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(1), 58–62. 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hlinkClick r:id="rId3"/>
              </a:rPr>
              <a:t>https://doi.org/10.2337/diaspect.27.1.58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Garber A.,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Grunberger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G et al.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(2020) Consensus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Statement By The American Association of Clinical Endocrinologists and American College of Endocrinology On The Comprehensive Type 2 Management Algorithm-2020 Executive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Summary.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Endocrine Practice.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26 (1),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107-133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Garber A.,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Grunberger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G et al. (2020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).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Treatment of Type 1 Diabetes. American Association of Clinical Endocrinologists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Retrieved May 30,2020 from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www.aace.com/disease-state-resources/diabetes/depth-information/treatment-type-1-diabetes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Hyperglycemia (High Blood Glucose), Medical Management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. American Diabetes Association.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Retrieved May 30, 2020 from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  <a:hlinkClick r:id="rId5"/>
              </a:rPr>
              <a:t>https://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  <a:hlinkClick r:id="rId5"/>
              </a:rPr>
              <a:t>www.diabetes.org/diabetes/medication-management/blood-glucose-testing-and-control/hyperglycemia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203200"/>
            <a:ext cx="10463938" cy="772160"/>
          </a:xfrm>
        </p:spPr>
        <p:txBody>
          <a:bodyPr/>
          <a:lstStyle/>
          <a:p>
            <a:r>
              <a:rPr lang="en-US" dirty="0" smtClean="0"/>
              <a:t>Type 1 diabetes (T1D)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975360"/>
            <a:ext cx="10463938" cy="4572000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Type 1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diabetes (T1D),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once known as juvenile diabetes or insulin-dependent diabetes, is a chronic autoimmune condition in which the pancreas produces little or no insulin.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Insulin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a hormone needed to allow sugar (glucose) to enter cells to produce energy.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Insulin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is life sustaining and the mainstay of treatment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T1D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has no cure. Treatment focuses on maintaining blood sugar levels using injectable/infused insulin, some dietary management and physical activity. </a:t>
            </a:r>
          </a:p>
          <a:p>
            <a:pPr marL="285750" indent="-285750"/>
            <a:r>
              <a:rPr lang="en-US" dirty="0">
                <a:latin typeface="Arial" charset="0"/>
                <a:ea typeface="Arial" charset="0"/>
                <a:cs typeface="Arial" charset="0"/>
              </a:rPr>
              <a:t>Exact cause is unknown but can be triggered by environmental conditions. Also has genetic predisposition.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Hypoglycemia (Low Blood Glucose). Medical Management.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American Diabetes Association.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Retrieved May 30, 2020 from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  <a:hlinkClick r:id="rId2"/>
              </a:rPr>
              <a:t>https://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  <a:hlinkClick r:id="rId2"/>
              </a:rPr>
              <a:t>www.diabetes.org/diabetes/medication-management/blood-glucose-testing-and-control/hypoglycemia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Standards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of Medical Care in Diabetes—2020 Abridged for Primary Care Providers. (2020). 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Clinical Diabetes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 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38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(1), 10–38. Retrieved from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  <a:hlinkClick r:id="rId3"/>
              </a:rPr>
              <a:t>https://clinical.diabetesjournals.org/content/38/1/10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Standards of Medical Care in Diabetes-Glycemic Targets: Standards of Medical Care in Diabetes-(2019).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Diabetes Care,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42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(1), S61-70. Retrieved from </a:t>
            </a:r>
            <a:r>
              <a:rPr lang="en-US" sz="1600" u="sng" dirty="0"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600" u="sng" dirty="0" smtClean="0">
                <a:latin typeface="Arial" charset="0"/>
                <a:ea typeface="Arial" charset="0"/>
                <a:cs typeface="Arial" charset="0"/>
                <a:hlinkClick r:id="rId4"/>
              </a:rPr>
              <a:t>doi.org/10.2337/dc19-S006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4589" y="508000"/>
            <a:ext cx="10463938" cy="812800"/>
          </a:xfrm>
        </p:spPr>
        <p:txBody>
          <a:bodyPr/>
          <a:lstStyle/>
          <a:p>
            <a:r>
              <a:rPr lang="en-US" dirty="0" smtClean="0"/>
              <a:t>Target Blood Glucose Levels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4229617"/>
              </p:ext>
            </p:extLst>
          </p:nvPr>
        </p:nvGraphicFramePr>
        <p:xfrm>
          <a:off x="1144588" y="1320800"/>
          <a:ext cx="1046321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803"/>
                <a:gridCol w="2615803"/>
                <a:gridCol w="2615803"/>
                <a:gridCol w="2615803"/>
              </a:tblGrid>
              <a:tr h="968103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Age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Pre</a:t>
                      </a:r>
                      <a:r>
                        <a:rPr lang="en-US" sz="2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prandial 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Postprandial or Bedtime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A1C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836057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Children</a:t>
                      </a:r>
                      <a:r>
                        <a:rPr lang="en-US" sz="2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/ Adolescents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90-130 mg/</a:t>
                      </a:r>
                      <a:r>
                        <a:rPr lang="en-US" sz="2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90-150 mg/</a:t>
                      </a:r>
                      <a:r>
                        <a:rPr lang="en-US" sz="2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endParaRPr lang="en-US" sz="2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(bedtime)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&lt;7.5% </a:t>
                      </a:r>
                    </a:p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&lt;7.0 if low risk of hypoglycemia</a:t>
                      </a:r>
                    </a:p>
                    <a:p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140208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Non-pregnant Adults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80-130 mg/</a:t>
                      </a:r>
                      <a:r>
                        <a:rPr lang="en-US" sz="2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&lt;180 mg/</a:t>
                      </a:r>
                      <a:r>
                        <a:rPr lang="en-US" sz="260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(1-2 hr. pp)</a:t>
                      </a:r>
                      <a:endParaRPr lang="en-US" sz="2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 7.0%</a:t>
                      </a:r>
                    </a:p>
                    <a:p>
                      <a:endParaRPr lang="en-US" sz="2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endParaRPr lang="en-US" sz="12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2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(ADA Standards of Care</a:t>
                      </a:r>
                      <a:r>
                        <a:rPr lang="en-US" sz="1200" i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400" i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, 2020)</a:t>
                      </a:r>
                      <a:endParaRPr lang="en-US" sz="1400" i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9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832623F-B211-5A41-99B5-3C024363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86080"/>
            <a:ext cx="10463938" cy="873760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Hypoglycemia: Low Blood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Glucose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8B19CE-4406-8949-A912-6ECFB307C81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44589" y="1483360"/>
            <a:ext cx="3586210" cy="39704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unger </a:t>
            </a:r>
            <a:endParaRPr lang="en-US" altLang="en-US" sz="2800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Nausea                                            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Tremors</a:t>
            </a:r>
          </a:p>
          <a:p>
            <a:pPr eaLnBrk="1" hangingPunct="1"/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”Shaky</a:t>
            </a:r>
            <a:r>
              <a:rPr lang="en-US" altLang="en-US" sz="2800" b="1" dirty="0">
                <a:latin typeface="Arial" charset="0"/>
                <a:ea typeface="Arial" charset="0"/>
                <a:cs typeface="Arial" charset="0"/>
              </a:rPr>
              <a:t>” </a:t>
            </a:r>
          </a:p>
          <a:p>
            <a:pPr eaLnBrk="1" hangingPunct="1"/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iaphoresis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r>
              <a:rPr lang="en-US" altLang="en-US" sz="2800" b="1" dirty="0" smtClean="0">
                <a:latin typeface="Arial" charset="0"/>
                <a:ea typeface="Arial" charset="0"/>
                <a:cs typeface="Arial" charset="0"/>
              </a:rPr>
              <a:t>Pallor</a:t>
            </a:r>
          </a:p>
          <a:p>
            <a:pPr eaLnBrk="1" hangingPunct="1">
              <a:buFont typeface="Monotype Sorts" pitchFamily="2" charset="2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7D944A-CF48-3746-83DA-69319D566E1E}"/>
              </a:ext>
            </a:extLst>
          </p:cNvPr>
          <p:cNvSpPr/>
          <p:nvPr/>
        </p:nvSpPr>
        <p:spPr>
          <a:xfrm>
            <a:off x="5334000" y="1348154"/>
            <a:ext cx="5439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Slow to respond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yperactivity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lurred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eizure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oss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consciousness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2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1200" i="1" dirty="0" smtClean="0">
                <a:latin typeface="Arial" charset="0"/>
                <a:ea typeface="Arial" charset="0"/>
                <a:cs typeface="Arial" charset="0"/>
              </a:rPr>
              <a:t>              </a:t>
            </a:r>
          </a:p>
          <a:p>
            <a:r>
              <a:rPr lang="en-US" altLang="en-US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1400" i="1" dirty="0" smtClean="0">
                <a:latin typeface="Arial" charset="0"/>
                <a:ea typeface="Arial" charset="0"/>
                <a:cs typeface="Arial" charset="0"/>
              </a:rPr>
              <a:t>                                                            (ADA, 2020)</a:t>
            </a:r>
            <a:endParaRPr lang="en-US" altLang="en-US" sz="14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8B87A33-0ED4-EA40-BD40-4219F5AA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71" y="357216"/>
            <a:ext cx="10463938" cy="1489076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Treating </a:t>
            </a:r>
            <a:r>
              <a:rPr lang="en-US" sz="36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BGs </a:t>
            </a:r>
            <a:r>
              <a:rPr lang="en-US" sz="36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(&lt; 70 mg/dl</a:t>
            </a:r>
            <a:r>
              <a:rPr lang="en-US" sz="36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i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Rule </a:t>
            </a:r>
            <a:r>
              <a:rPr lang="en-US" sz="3600" i="1" u="sng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15’s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143B8C-9424-1F45-945C-6590AF722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981375"/>
            <a:ext cx="10463938" cy="3684588"/>
          </a:xfrm>
        </p:spPr>
        <p:txBody>
          <a:bodyPr>
            <a:normAutofit/>
          </a:bodyPr>
          <a:lstStyle/>
          <a:p>
            <a:pPr marL="623888" indent="-623888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1) Give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grams of fast-acting carbohydrate</a:t>
            </a:r>
          </a:p>
          <a:p>
            <a:pPr marL="623888" indent="-623888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623888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2) Recheck blood sugar in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</a:p>
          <a:p>
            <a:pPr marL="623888" indent="-623888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623888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3) Repeat treatment if blood sugar is still &lt;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indent="-623888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Evert, 2014; ADA, 2020)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235F987-3472-BF40-8600-7873C345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365760"/>
            <a:ext cx="10463938" cy="1047395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Preventing 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8879E1-EB88-0E4B-A820-3295B8F18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253" y="2038520"/>
            <a:ext cx="10463938" cy="415056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Avoid delaying meals &amp;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snacks.                 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Provide snack prior to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activities.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Lower mealtime insulin dose on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or prior to exercise</a:t>
            </a:r>
          </a:p>
          <a:p>
            <a:pPr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recess.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iting, Appointment, Schedule, 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36" y="991125"/>
            <a:ext cx="2337435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50th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4" id="{31F3A710-37A3-8D44-95C9-7BDEA14C42CA}" vid="{B28A04ED-8D6E-564F-886F-354BCB6B77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 PPT Template WIDE</Template>
  <TotalTime>7535</TotalTime>
  <Words>2430</Words>
  <Application>Microsoft Office PowerPoint</Application>
  <PresentationFormat>Custom</PresentationFormat>
  <Paragraphs>413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MANAGEMENT OF TYPE 1 DIABETES  Module Section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DiRado</dc:creator>
  <cp:lastModifiedBy>Catherine Zurawski</cp:lastModifiedBy>
  <cp:revision>153</cp:revision>
  <dcterms:created xsi:type="dcterms:W3CDTF">2018-07-17T15:22:03Z</dcterms:created>
  <dcterms:modified xsi:type="dcterms:W3CDTF">2020-06-19T17:51:37Z</dcterms:modified>
</cp:coreProperties>
</file>