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1" r:id="rId3"/>
    <p:sldId id="303" r:id="rId4"/>
    <p:sldId id="262" r:id="rId5"/>
    <p:sldId id="292" r:id="rId6"/>
    <p:sldId id="267" r:id="rId7"/>
    <p:sldId id="285" r:id="rId8"/>
    <p:sldId id="286" r:id="rId9"/>
    <p:sldId id="294" r:id="rId10"/>
    <p:sldId id="264" r:id="rId11"/>
    <p:sldId id="297" r:id="rId12"/>
    <p:sldId id="274" r:id="rId13"/>
    <p:sldId id="296" r:id="rId14"/>
    <p:sldId id="266" r:id="rId15"/>
    <p:sldId id="268" r:id="rId16"/>
    <p:sldId id="269" r:id="rId17"/>
    <p:sldId id="270" r:id="rId18"/>
    <p:sldId id="271" r:id="rId19"/>
    <p:sldId id="281" r:id="rId20"/>
    <p:sldId id="298" r:id="rId21"/>
    <p:sldId id="299" r:id="rId22"/>
    <p:sldId id="288" r:id="rId23"/>
    <p:sldId id="277" r:id="rId24"/>
    <p:sldId id="287" r:id="rId25"/>
    <p:sldId id="280" r:id="rId26"/>
    <p:sldId id="289" r:id="rId27"/>
    <p:sldId id="278" r:id="rId28"/>
    <p:sldId id="272" r:id="rId29"/>
    <p:sldId id="273" r:id="rId30"/>
    <p:sldId id="276" r:id="rId31"/>
    <p:sldId id="283" r:id="rId32"/>
    <p:sldId id="290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43159-A27B-FE4C-B77A-E3BBDE555E5F}" v="48" dt="2020-05-28T02:53:44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6" autoAdjust="0"/>
    <p:restoredTop sz="96327"/>
  </p:normalViewPr>
  <p:slideViewPr>
    <p:cSldViewPr snapToGrid="0">
      <p:cViewPr>
        <p:scale>
          <a:sx n="85" d="100"/>
          <a:sy n="85" d="100"/>
        </p:scale>
        <p:origin x="-101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70AEF-F012-7A4A-9729-BEF455725A41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67E4-7CB4-D941-9BD8-A0A48E03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7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6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9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B2977A-FB19-9242-A1F5-0C32D133A9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698907"/>
            <a:ext cx="11439144" cy="628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2584672"/>
            <a:ext cx="11439144" cy="10959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200" b="1" i="0">
                <a:latin typeface="Myriad Pro Semibold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9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264C84-7CCE-7A47-ABED-2B7708FEB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024DAB4-F3D5-CE48-A7A8-843DD9ACB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7357" y="2538054"/>
            <a:ext cx="9145306" cy="628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latin typeface="Adobe Garamond Pro" panose="020205020605060204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437A8C3-CF99-9145-861F-2D04D754C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928" y="1094200"/>
            <a:ext cx="9191026" cy="10916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600" b="1" i="0">
                <a:latin typeface="Myriad Pro Semibold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862E3B-2C47-714A-BE01-5C5627A8B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02AE0CD-F5C3-DD40-85C5-7689823F6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91" y="4131724"/>
            <a:ext cx="9145306" cy="628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Adobe Garamond Pro" panose="020205020605060204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D98A14A-89A2-A342-9B89-B5FC52312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446" y="2034033"/>
            <a:ext cx="9191026" cy="192837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100" b="1" i="0" kern="1200" cap="all" spc="0" baseline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50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C1B0F8-041A-B541-B066-8CE5C0999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28863FB-61E4-B349-935D-3F0343D83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879972"/>
            <a:ext cx="1046393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 i="0">
                <a:latin typeface="Myriad Pro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45C5AB80-1FBA-DA40-9B09-E8382159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834512"/>
            <a:ext cx="10463938" cy="368458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Myriad Pro Light" panose="020B0403030403020204" pitchFamily="34" charset="0"/>
              </a:defRPr>
            </a:lvl1pPr>
            <a:lvl2pPr>
              <a:defRPr b="0" i="0">
                <a:latin typeface="Myriad Pro Light" panose="020B0403030403020204" pitchFamily="34" charset="0"/>
              </a:defRPr>
            </a:lvl2pPr>
            <a:lvl3pPr>
              <a:defRPr b="0" i="0">
                <a:latin typeface="Myriad Pro Light" panose="020B0403030403020204" pitchFamily="34" charset="0"/>
              </a:defRPr>
            </a:lvl3pPr>
            <a:lvl4pPr>
              <a:defRPr b="0" i="0">
                <a:latin typeface="Myriad Pro Light" panose="020B04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6319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24B382-9740-3B47-840F-3C0C0AFE9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473885C6-ADC0-0547-BC1D-983DF4174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949644"/>
            <a:ext cx="1046393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 i="0">
                <a:latin typeface="Myriad Pro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B5A8E120-3A2A-B649-975A-3477172B0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904184"/>
            <a:ext cx="10463938" cy="368458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Myriad Pro Light" panose="020B0403030403020204" pitchFamily="34" charset="0"/>
              </a:defRPr>
            </a:lvl1pPr>
            <a:lvl2pPr>
              <a:defRPr b="0" i="0">
                <a:latin typeface="Myriad Pro Light" panose="020B0403030403020204" pitchFamily="34" charset="0"/>
              </a:defRPr>
            </a:lvl2pPr>
            <a:lvl3pPr>
              <a:defRPr b="0" i="0">
                <a:latin typeface="Myriad Pro Light" panose="020B0403030403020204" pitchFamily="34" charset="0"/>
              </a:defRPr>
            </a:lvl3pPr>
            <a:lvl4pPr>
              <a:defRPr b="0" i="0">
                <a:latin typeface="Myriad Pro Light" panose="020B04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979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341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13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3B04-D122-4C67-82B3-2C43B060DA99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D957-1784-481E-A662-081551CBB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2.safelinks.protection.outlook.com/?url=https://www.medscape.com/viewarticle/919653&amp;data=02|01|Nroberts@cedarcrest.edu|22f720cf947d4b9136d208d805bbc772|d880b2161d3e4c3c9455fc43d98137d6|1|0|637265651355623839&amp;sdata=RHnjF4mOjmILvlDve+J3X/r+FMNrhIop0oUAgy8Q8Pw=&amp;reserved=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337/dc20-S002" TargetMode="External"/><Relationship Id="rId2" Type="http://schemas.openxmlformats.org/officeDocument/2006/relationships/hyperlink" Target="https://www.cdc.gov/diabetes/data/index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2337/dc20-S015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.diabetesjournals.org/content/38/1/10" TargetMode="External"/><Relationship Id="rId2" Type="http://schemas.openxmlformats.org/officeDocument/2006/relationships/hyperlink" Target="https://dx.doi.org/10.1016/S0140-6736(18)31320-5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dc.gov/diabet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dc.gov/diabete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 1 DIABETES </a:t>
            </a:r>
            <a:br>
              <a:rPr lang="en-US" sz="3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384" y="3701638"/>
            <a:ext cx="11381232" cy="1437919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en-US" alt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 Crane-Roberts, PHD, CRNP, CNE, RN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LaSalle, MS, RDN, CDE, LDN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en-US" alt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en-US" alt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en-US" alt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5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25D3D1E-8CCA-6448-A82C-33AAC1F8B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225287"/>
            <a:ext cx="10463938" cy="1166191"/>
          </a:xfrm>
        </p:spPr>
        <p:txBody>
          <a:bodyPr/>
          <a:lstStyle/>
          <a:p>
            <a:r>
              <a:rPr lang="en-US" dirty="0"/>
              <a:t>Who is at risk for T1D? (Risk Factors)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E07DBF-716E-474B-857D-933D7DE626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Family history – having a parent or sibling with T1D increases the risk of other family members having T1D.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Genetic factors – individuals can be identified by genetic markers and by the presence of characteristic autoantibodies.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Environmental factors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 (American Diabetic Association, 2020)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4589" y="145774"/>
            <a:ext cx="10463938" cy="1020417"/>
          </a:xfrm>
        </p:spPr>
        <p:txBody>
          <a:bodyPr/>
          <a:lstStyle/>
          <a:p>
            <a:r>
              <a:rPr lang="en-US" dirty="0"/>
              <a:t>Diagnosing T1D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4589" y="1285461"/>
            <a:ext cx="10463938" cy="423363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Diagnosis of T1D can be made by plasma glucose levels (fasting, random or OGTT) or A1C levels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One of these is sufficient to make the diagnosis with presentation of classical symptoms (polyuria, polydipsia, weight loss, and fatigue).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If the clinical picture is not clear, both glucose levels and an HgbA1c may be required.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Antibodies are sometimes used for further diagnosis.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(American Diabetes Association, 2020)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5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A90265C-8AFF-804B-9D84-CD2FEE67F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055" y="522482"/>
            <a:ext cx="10526533" cy="581104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Diagnostic Criteria for T1D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06666D7-63DF-3847-A972-0E409F3E94D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49830"/>
              </p:ext>
            </p:extLst>
          </p:nvPr>
        </p:nvGraphicFramePr>
        <p:xfrm>
          <a:off x="1072055" y="1177160"/>
          <a:ext cx="9754972" cy="4400854"/>
        </p:xfrm>
        <a:graphic>
          <a:graphicData uri="http://schemas.openxmlformats.org/drawingml/2006/table">
            <a:tbl>
              <a:tblPr/>
              <a:tblGrid>
                <a:gridCol w="2853552">
                  <a:extLst>
                    <a:ext uri="{9D8B030D-6E8A-4147-A177-3AD203B41FA5}">
                      <a16:colId xmlns:a16="http://schemas.microsoft.com/office/drawing/2014/main" xmlns="" val="846316882"/>
                    </a:ext>
                  </a:extLst>
                </a:gridCol>
                <a:gridCol w="5907506">
                  <a:extLst>
                    <a:ext uri="{9D8B030D-6E8A-4147-A177-3AD203B41FA5}">
                      <a16:colId xmlns:a16="http://schemas.microsoft.com/office/drawing/2014/main" xmlns="" val="1904111784"/>
                    </a:ext>
                  </a:extLst>
                </a:gridCol>
                <a:gridCol w="993914">
                  <a:extLst>
                    <a:ext uri="{9D8B030D-6E8A-4147-A177-3AD203B41FA5}">
                      <a16:colId xmlns:a16="http://schemas.microsoft.com/office/drawing/2014/main" xmlns="" val="3508906819"/>
                    </a:ext>
                  </a:extLst>
                </a:gridCol>
              </a:tblGrid>
              <a:tr h="129726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A1C ≥ 6.5%; test should be performed in a laboratory using a National Glycohemoglobin Standardization Program–certified method and standardized to the Diabetes Control and Complications Trial reference assay. In the absence of unequivocal hyperglycemia, results should be confirmed by repeat testing. </a:t>
                      </a:r>
                    </a:p>
                  </a:txBody>
                  <a:tcPr marL="44934" marR="44934" marT="22467" marB="22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l" fontAlgn="t"/>
                      <a:endParaRPr lang="en-US" sz="140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934" marR="44934" marT="22467" marB="22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5189014"/>
                  </a:ext>
                </a:extLst>
              </a:tr>
              <a:tr h="255783">
                <a:tc>
                  <a:txBody>
                    <a:bodyPr/>
                    <a:lstStyle/>
                    <a:p>
                      <a:pPr algn="l" fontAlgn="t"/>
                      <a:endParaRPr lang="en-US" sz="140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934" marR="44934" marT="22467" marB="22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1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n-US" sz="140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934" marR="44934" marT="22467" marB="22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6363398"/>
                  </a:ext>
                </a:extLst>
              </a:tr>
              <a:tr h="53433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Fasting plasma glucose ≥ 126 mg per dL (7.0 mmol per L); fasting refers to no caloric intake for at least eight hours</a:t>
                      </a:r>
                    </a:p>
                  </a:txBody>
                  <a:tcPr marL="44934" marR="44934" marT="22467" marB="22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1857267"/>
                  </a:ext>
                </a:extLst>
              </a:tr>
              <a:tr h="255783">
                <a:tc>
                  <a:txBody>
                    <a:bodyPr/>
                    <a:lstStyle/>
                    <a:p>
                      <a:pPr algn="l" fontAlgn="t"/>
                      <a:endParaRPr lang="en-US" sz="140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934" marR="44934" marT="22467" marB="22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1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n-US" sz="140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934" marR="44934" marT="22467" marB="22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6138587"/>
                  </a:ext>
                </a:extLst>
              </a:tr>
              <a:tr h="90474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Two-hour plasma glucose ≥ 200 mg per dL (11.1 mmol per L) during an OGTT (Oral Glucose Tolerance Test; test should be performed as described by the World Health Organization using a 75-g anhydrous glucose load dissolved in water</a:t>
                      </a:r>
                    </a:p>
                  </a:txBody>
                  <a:tcPr marL="44934" marR="44934" marT="22467" marB="22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821788"/>
                  </a:ext>
                </a:extLst>
              </a:tr>
              <a:tr h="255783">
                <a:tc>
                  <a:txBody>
                    <a:bodyPr/>
                    <a:lstStyle/>
                    <a:p>
                      <a:pPr algn="l" fontAlgn="t"/>
                      <a:endParaRPr lang="en-US" sz="140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934" marR="44934" marT="22467" marB="22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1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n-US" sz="140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934" marR="44934" marT="22467" marB="22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639017"/>
                  </a:ext>
                </a:extLst>
              </a:tr>
              <a:tr h="88964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 plasma glucose ≥ 200 mg per dL with classic symptoms of hyperglycemia</a:t>
                      </a:r>
                    </a:p>
                    <a:p>
                      <a:pPr algn="l" fontAlgn="t"/>
                      <a:endParaRPr lang="en-US" sz="140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US" sz="140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(Adapted from the American Diabetic Association. Classification and diagnosis of diabetes (2020)</a:t>
                      </a:r>
                    </a:p>
                  </a:txBody>
                  <a:tcPr marL="44934" marR="44934" marT="22467" marB="224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3101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74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069CFD6-620A-F64B-828B-DBBF9D185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145775"/>
            <a:ext cx="10463938" cy="901147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Antibody Markers of Autoimmunity in TID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3DB609-2120-E244-84E2-FECF86A97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205948"/>
            <a:ext cx="10463938" cy="4313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Antibody markers of autoimmunity (autoantibodies):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Against </a:t>
            </a:r>
            <a:r>
              <a:rPr lang="el-GR" dirty="0">
                <a:latin typeface="Arial" charset="0"/>
                <a:ea typeface="Arial" charset="0"/>
                <a:cs typeface="Arial" charset="0"/>
              </a:rPr>
              <a:t>β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-cell include islet-cell autoantibodies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Autoantibodies against insulin, glutamic acid decarboxylase (GAD), or tyrosine phosphates IA-2 and IA-2B, and zinc transporters (ZnT8). 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Destruction of antibodies can be rapid 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(usually seen in children/ younger people) or slower (adults)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least one (or more) of these markers is present at the time fasting hyperglycemia is initially detected.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(Donnor, T., Champaneri, S., Saudek, C. (2015), ADA, (2020)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5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31568D-4954-5D4C-BBC5-0404E00E0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Genetic Markers for TID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9A1D2-113F-4A40-8FF3-44E95018B0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is evidence that links the human leukocyte antigen (HLA) genes to DQA and DQB to an individual’s susceptibility to the disease.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(Donnor, T., Champaneri, S., Saudek, C. (2015).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9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A6DDBB7-5AD9-984E-8CCD-491BE9C91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344557"/>
            <a:ext cx="10463938" cy="834886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Onset and Presentation of T1D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34CAF2-6888-D84A-9457-203E5E051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351722"/>
            <a:ext cx="10463938" cy="416737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rate of </a:t>
            </a:r>
            <a:r>
              <a:rPr lang="el-GR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β</a:t>
            </a:r>
            <a:r>
              <a:rPr lang="en-US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-cell destruction is variable in T1D patients.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Typically there is a more rapid rate of progression in infants and children than in adults. However, there is variability.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Most typically, children and adolescents have ketoacidosis as the first symptom of the disease. 1/3 of children present with DKA.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Less common, and typically in adult patients, T1D can present with mild fasting hyperglycemia or diminished glucose tolerance that can rapidly progress to severe hyperglycemia and/or ketoacidosis in the presence of infection or stress.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(Kahanovitz, L., Sluss, P. M., Russell, S. J. (2017).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1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E63FA9-1533-A141-BD81-B550C4C77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616226"/>
            <a:ext cx="10463938" cy="1087658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Signs and Symptoms of Severe Insulin Deficiency and Hyperglycemia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66AD0E-7503-8C44-A43F-B3C8AF7A1A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Polydipsia (increased thirst)</a:t>
            </a:r>
          </a:p>
          <a:p>
            <a:r>
              <a:rPr lang="en-US" dirty="0"/>
              <a:t>Polyphagia (increased appetite)</a:t>
            </a:r>
          </a:p>
          <a:p>
            <a:r>
              <a:rPr lang="en-US" dirty="0"/>
              <a:t>Polyuria (increased urination)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Fatigue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8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EC3DB01-E405-0E44-99C0-1538A5BAB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106017"/>
            <a:ext cx="10463938" cy="1126435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Causes the Signs and Symptoms of T1D?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40C17F-A0B2-7C46-815A-407F53F0B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232452"/>
            <a:ext cx="10463938" cy="428664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Due to insufficient insulin, plasma glucose in the blood is limited from entering into the tissues/cells resulting in: 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Increased plasma glucose levels in the blood (hyperglycemia) 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Increased polyuria with elevated glucose in the urine (glycosuria)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fluid losses in the urine and dehydration resulting in increased thirst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Insulin levels fall to such low levels that lipolysis cannot be suppressed resulting in: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Products of fat metabolism (ketone bodies) accumulate in the blood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Ketosis and acidic pH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Rapid weight loss and fatigue</a:t>
            </a:r>
          </a:p>
          <a:p>
            <a:pPr marL="457200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(Gosmanov, 2014)</a:t>
            </a:r>
          </a:p>
        </p:txBody>
      </p:sp>
    </p:spTree>
    <p:extLst>
      <p:ext uri="{BB962C8B-B14F-4D97-AF65-F5344CB8AC3E}">
        <p14:creationId xmlns:p14="http://schemas.microsoft.com/office/powerpoint/2010/main" val="362219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FC968A5-78CD-1B42-979C-0F9460B30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198783"/>
            <a:ext cx="10463938" cy="834887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Diabetic Ketoacidosis (DKA)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20A760-AB8E-644A-B5F7-F9D94211D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245704"/>
            <a:ext cx="10463938" cy="427339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DKA is an acute complication of T1D.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Ketoacidosis occurs when the accumulation of ketone bodies in the blood leads to metabolic and compensatory alkalosis due to hyperventilation.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untreated, compensatory mechanisms can fail and ketoacidosis results in cerebral edema, mental confusion, unconsciousness, coma, and death.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common cause of death for young T1D sufferers (death caused by cerebral edema and swelling).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33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01C5329-F171-DD4E-BAC3-3E6DC0A5C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504497"/>
            <a:ext cx="10463938" cy="1199387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Increase in Individuals Experiencing DKA at T1D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B62A26-111E-444A-8668-38CC99E3A7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percentage of individuals who experienced DKA at type 1 diabetes diagnosis rose from 35.3% in 2010 to 40.6% in 2016, a significant increase (</a:t>
            </a:r>
            <a:r>
              <a:rPr lang="en-US" i="1" dirty="0"/>
              <a:t>P</a:t>
            </a:r>
            <a:r>
              <a:rPr lang="en-US" dirty="0"/>
              <a:t> = .01). The overall prevalence in the 6-year period was 38.5%. The proportion with DKA was highest among children aged 0-4 years, but increases were similar among all age groups.”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https://www.medscape.com/viewarticle/919653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4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Nancy Roberts PhD, CRNP, CNE, RN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 smtClean="0"/>
              <a:t>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is </a:t>
            </a:r>
            <a:r>
              <a:rPr lang="en-US" sz="1800" dirty="0"/>
              <a:t>the Director of College Health Services and a nursing faculty member at Cedar </a:t>
            </a:r>
            <a:r>
              <a:rPr lang="en-US" sz="1800" dirty="0" smtClean="0"/>
              <a:t>Crest </a:t>
            </a:r>
            <a:r>
              <a:rPr lang="en-US" sz="1800" dirty="0"/>
              <a:t>College. There are no financial relationships with commercial interest of  her </a:t>
            </a:r>
            <a:r>
              <a:rPr lang="en-US" sz="1800" dirty="0" smtClean="0"/>
              <a:t>own</a:t>
            </a:r>
            <a:r>
              <a:rPr lang="en-US" sz="1800" dirty="0"/>
              <a:t>, her spouse/partner, and/or immediate family member in the preceding 12 </a:t>
            </a:r>
            <a:r>
              <a:rPr lang="en-US" sz="1800" dirty="0" smtClean="0"/>
              <a:t>months</a:t>
            </a:r>
            <a:r>
              <a:rPr lang="en-US" sz="1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18" y="1604682"/>
            <a:ext cx="2057400" cy="194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22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4589" y="106017"/>
            <a:ext cx="10463938" cy="1020418"/>
          </a:xfrm>
        </p:spPr>
        <p:txBody>
          <a:bodyPr/>
          <a:lstStyle/>
          <a:p>
            <a:r>
              <a:rPr lang="en-US" dirty="0"/>
              <a:t>Pathophysiology of DKA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4589" y="1338470"/>
            <a:ext cx="10463938" cy="4180630"/>
          </a:xfrm>
        </p:spPr>
        <p:txBody>
          <a:bodyPr/>
          <a:lstStyle/>
          <a:p>
            <a:r>
              <a:rPr lang="en-US" dirty="0"/>
              <a:t>Insulin insufficiency prevents glucose uptake into cells resulting in a rise in plasma glucose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hyperglycemia</a:t>
            </a:r>
          </a:p>
          <a:p>
            <a:r>
              <a:rPr lang="en-US" dirty="0">
                <a:sym typeface="Wingdings"/>
              </a:rPr>
              <a:t>Limited glucose in cells stimulate the hormone glucagon and metabolic pathways that further increase plasma glucose.</a:t>
            </a:r>
          </a:p>
          <a:p>
            <a:r>
              <a:rPr lang="en-US" dirty="0">
                <a:sym typeface="Wingdings"/>
              </a:rPr>
              <a:t>Enhanced lipolysis increases ketone body production resulting in ketosis and acidic pH </a:t>
            </a:r>
            <a:r>
              <a:rPr lang="en-US" b="1" dirty="0">
                <a:sym typeface="Wingdings"/>
              </a:rPr>
              <a:t>metabolic acidosis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1711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Pathophysiology of DKA-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Hyperglycemia increases glycosuria and increased urination resulting in </a:t>
            </a:r>
            <a:r>
              <a:rPr lang="en-US" b="1" dirty="0"/>
              <a:t>dehydration</a:t>
            </a:r>
            <a:r>
              <a:rPr lang="en-US" dirty="0"/>
              <a:t>, and </a:t>
            </a:r>
            <a:r>
              <a:rPr lang="en-US" b="1" dirty="0"/>
              <a:t>electrolyte imbalance </a:t>
            </a:r>
            <a:r>
              <a:rPr lang="en-US" dirty="0"/>
              <a:t>(elevated Sodium levels and decreased or imbalanced Potassium levels).</a:t>
            </a:r>
          </a:p>
          <a:p>
            <a:r>
              <a:rPr lang="en-US" dirty="0"/>
              <a:t>Untreated or delayed treatment of DKA can result in death.</a:t>
            </a:r>
          </a:p>
        </p:txBody>
      </p:sp>
    </p:spTree>
    <p:extLst>
      <p:ext uri="{BB962C8B-B14F-4D97-AF65-F5344CB8AC3E}">
        <p14:creationId xmlns:p14="http://schemas.microsoft.com/office/powerpoint/2010/main" val="1919153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A36CA87-4C9F-BD46-9CBE-9BCA63E68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119271"/>
            <a:ext cx="10463938" cy="702364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Common Precipitants of Diabetic Ketoacidosis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E6E28C-C371-384B-A893-331C0493C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821635"/>
            <a:ext cx="10463938" cy="469746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Five “I’s”: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Infection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Infarction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Infant (pregnancy)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Indiscretion (drugs, alcohol)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Insulin lack (noncompliance, dose reduction, inability to afford, pump malfunction)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precipitants: Medications (corticosteroids, sympathomimetics, atypical antipsychotics); new diagnosis of diabetes: Sodium Glucose Cotransporter 2 (SGLT-2) class of diabetes medications; Unknown.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(Kreider, K. E., 2017).</a:t>
            </a:r>
          </a:p>
        </p:txBody>
      </p:sp>
    </p:spTree>
    <p:extLst>
      <p:ext uri="{BB962C8B-B14F-4D97-AF65-F5344CB8AC3E}">
        <p14:creationId xmlns:p14="http://schemas.microsoft.com/office/powerpoint/2010/main" val="2377454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5F3431-1F5E-D84D-A413-AD50C9B1B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472966"/>
            <a:ext cx="10463938" cy="1230918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Common Presenting Symptoms of Diabetic Ketoacidosis (DKA)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172C4A-A743-6243-B32A-891DF3A438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Abdominal pain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Classic triad of hyperglycemia symptoms (polydipsia, polyphagia, and polyuria)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Kussmaul respirations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Tachycardia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Significant dehydration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Change in mental status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17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A978366-D81C-6B44-AA03-4C7494CB2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Differential Diagnosis for Metabolic Acidosis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CBDD65-337F-2A42-9C1A-218270DCAF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Starvation ketosis (review dietary history and weight trends, consider anorexia)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Alcoholic ketoacidosis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Hyperemesis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Ketotic hypoglycemia</a:t>
            </a:r>
          </a:p>
        </p:txBody>
      </p:sp>
    </p:spTree>
    <p:extLst>
      <p:ext uri="{BB962C8B-B14F-4D97-AF65-F5344CB8AC3E}">
        <p14:creationId xmlns:p14="http://schemas.microsoft.com/office/powerpoint/2010/main" val="1352458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271D620-8F9A-6D4F-B96C-E9453728B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132522"/>
            <a:ext cx="10463938" cy="109993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Diagnosis and Treatment of DKA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16B2DA-F319-AD49-8A75-603AF9CB0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351722"/>
            <a:ext cx="10463938" cy="4167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Blood tests including: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CBC, glucose (&gt; 250 mg/dL [some practitioners recommend 200 mg/dL due to the possibility of euDKA]) (Dhatariya, K. K., Umpierrez, G. E., (2017).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Electrolytes (potassium, sodium, magnesium, phosphorous).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Ketone levels (blood and urine).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Blood acid concentration (pH), bicarbonate (&lt;15 and/or pH &lt;7.25 venous or &lt;7.3 arterial), anion gap.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Treatment requires hospitalization in the intensive care setting for fluid resuscitation, electrolyte balance, insulin infusion and constant blood glucose management.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Gosmanov, 2014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2602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A0BE41E-B447-6D40-85BD-D4D53CE9A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Management of DKA – Hospitalization!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F506CC-9381-7742-810D-30C1DBC38A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Fluid replacement</a:t>
            </a:r>
          </a:p>
          <a:p>
            <a:r>
              <a:rPr lang="en-US" sz="2800" dirty="0"/>
              <a:t>Treatment of Hyperglycemia</a:t>
            </a:r>
          </a:p>
          <a:p>
            <a:r>
              <a:rPr lang="en-US" sz="2800" dirty="0"/>
              <a:t>Treatment of Metabolic Acidosis</a:t>
            </a:r>
          </a:p>
          <a:p>
            <a:r>
              <a:rPr lang="en-US" sz="2800" dirty="0"/>
              <a:t>Electrolyte Monitoring</a:t>
            </a:r>
          </a:p>
          <a:p>
            <a:r>
              <a:rPr lang="en-US" sz="2800" dirty="0"/>
              <a:t>Treating the Underlying Precipitant</a:t>
            </a:r>
          </a:p>
          <a:p>
            <a:r>
              <a:rPr lang="en-US" sz="2800" dirty="0"/>
              <a:t>Prevention</a:t>
            </a:r>
          </a:p>
          <a:p>
            <a:pPr marL="0" indent="0">
              <a:buNone/>
            </a:pPr>
            <a:r>
              <a:rPr lang="en-US" sz="1800" dirty="0"/>
              <a:t>(Kreider, K. E. (2017)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86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CD47949-04CB-6841-BA49-98E4B368B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Sequelae of Untreated DKA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2EAD23-9666-9445-BCFA-BA981C99E6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♦️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Metabolic changes of DKA if left untreated can lead to significant cell damage (retinopathy, nephropathy, or death).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♦️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Complications of DKA are cerebral edema and cardiac arrhythmias.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57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FC23B1B-46D6-6E43-A606-476EFD5CB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318052"/>
            <a:ext cx="10463938" cy="848139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Importance of Appropriate Therapy for T1D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8F3279-C7B5-1644-AF2C-10BAA3D7D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391478"/>
            <a:ext cx="10463938" cy="41276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Appropriate therapy will prevent severe hypoglycemia, prolonged hyperglycemia, and ketoacidosis.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Achieving balance is difficult to achieve.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Mild-to-moderate prolonged hyperglycemia exists in many T1D patients which can cause damage/complications over time.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Achieving good glycemic control includes daily BG testing, appropriate insulin therapy, monitoring food intake, activity levels and positive lifestyle management factors.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08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647A0B4-2A68-7E4A-96B3-1D3C9DBF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304800"/>
            <a:ext cx="10463938" cy="927652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Long-term Complications of T1D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B5E129-7F82-D14B-9A43-F25853D28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351722"/>
            <a:ext cx="10463938" cy="41673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Macrovascular complications: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Damage to medium and large sized blood vessels leading to increased heart disease, stroke, and peripheral vascular disease.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Microvascular disease: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Nephropathy that can lead to kidney failure.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Neuropathy that can lead to sensory and autonomic function.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Retinopathy that can lead to blindness.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Hypertension and abnormalities of lipoprotein metabolism.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(ADA, 2020)</a:t>
            </a:r>
          </a:p>
        </p:txBody>
      </p:sp>
    </p:spTree>
    <p:extLst>
      <p:ext uri="{BB962C8B-B14F-4D97-AF65-F5344CB8AC3E}">
        <p14:creationId xmlns:p14="http://schemas.microsoft.com/office/powerpoint/2010/main" val="269496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Patricia LaSalle MS, RDN, CDE, LDN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is </a:t>
            </a:r>
            <a:r>
              <a:rPr lang="en-US" sz="1800" dirty="0"/>
              <a:t>a registered dietitian and certified diabetic educator as well as an Instructor in the </a:t>
            </a:r>
            <a:r>
              <a:rPr lang="en-US" sz="1800" dirty="0" smtClean="0"/>
              <a:t>	Department </a:t>
            </a:r>
            <a:r>
              <a:rPr lang="en-US" sz="1800" dirty="0"/>
              <a:t>of Nutrition at Cedar Crest College.  There are no financial relationships </a:t>
            </a:r>
            <a:r>
              <a:rPr lang="en-US" sz="1800" dirty="0" smtClean="0"/>
              <a:t>	with </a:t>
            </a:r>
            <a:r>
              <a:rPr lang="en-US" sz="1800" dirty="0"/>
              <a:t>commercial interest of  her own, her spouse/partner, and/or immediate family </a:t>
            </a:r>
            <a:r>
              <a:rPr lang="en-US" sz="1800" dirty="0" smtClean="0"/>
              <a:t>	member </a:t>
            </a:r>
            <a:r>
              <a:rPr lang="en-US" sz="1800" dirty="0"/>
              <a:t>in the preceding 12 months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775" y="1459230"/>
            <a:ext cx="1723465" cy="18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03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E838AC7-E757-B248-89BC-1109E6A5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159026"/>
            <a:ext cx="10463938" cy="1073426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Management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B09391-5229-A541-AB9A-1150077F4F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Goal: To maintain the average glucose as near the normal range as possible without causing hypoglycemia.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Goal: HbA1c &lt; 7.0% (estimated average glucose of &lt; 154mg/dL) if that can be achieved without hypoglycemia.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Goal: Check HbA1c at least twice a year to confirm that the goals of therapy are being met. This should be done more frequently if the patient is not meeting the goals of therapy and/or the management plan is being adjusted.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(Kahanovitz, L., Sluss, P., Russell, S. J. (2017).</a:t>
            </a:r>
          </a:p>
        </p:txBody>
      </p:sp>
    </p:spTree>
    <p:extLst>
      <p:ext uri="{BB962C8B-B14F-4D97-AF65-F5344CB8AC3E}">
        <p14:creationId xmlns:p14="http://schemas.microsoft.com/office/powerpoint/2010/main" val="3993808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1061E61-5417-1C44-91E9-B51F5E988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106017"/>
            <a:ext cx="10463938" cy="715618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9B0D-D950-A34A-8631-1E4A6608C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821635"/>
            <a:ext cx="10463938" cy="45668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American Diabetic Association. Classification and diagnosis of diabetes. Standard of Medical Care in Diabetes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     Diabetic Care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. (2016). 39:S13-22. [PubMed: 26696675]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Benoit, S. R., Zhang, Y., Geiss, L. S., Gregg, E. W., Albright, A. Trends in diabetic ketoacidosis hospitalizations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     and in-hospital mortality – United States, 2000-2014. (2018).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MMWR Morbidity and Mortality Weekly Report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     67, 362-365.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Centers for Disease Control and Prevention. (2020). 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2"/>
              </a:rPr>
              <a:t>https://www.cdc.gov/diabetes/data/index.html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Classification and Diagnosis of Diabetes: 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Standards of Medical Care in Diabetes—2020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. (2020). American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      Diabetes Association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Diabetes Care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. 43(1): S14-S31.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3"/>
              </a:rPr>
              <a:t>https://doi.org/10.2337/dc20-S002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Dhatariya, K. K. &amp; Umpierrez, G. E. (2017). Guidelines for management of diabetic ketoacidosis; Time to revise?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Lancet Diabetes Endocrinology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5, 321-323.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Diabetes Care in the Hospital: Standards of Medical Care in Diabetes—2020. (2020). American Diabetes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     Association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Diabetes Care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. 43(1): S193-S202.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4"/>
              </a:rPr>
              <a:t>https://doi.org/10.2337/dc20-S015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1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5E3D040-D65E-E349-B316-5B70D1366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198784"/>
            <a:ext cx="10463938" cy="781878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6E341-3C02-CE49-B29F-D1E7574B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978" y="980662"/>
            <a:ext cx="10463938" cy="437941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Donnor, T., Champaneri, S., Saudek, C. (2015). Autoantibodies in type 1 diabetes. 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Johns Hopkins Diabetes Guide.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Fritsch, M., Rosenbauer, J. Schober, E. Neu, A., Plazek, K. Holl, R. W. (2011). German competence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      network diabetes mellitus and the DPV Initiative. Predictors of diabetic ketoacidosis in children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      and adolescents with type 1 diabetes. Experience from a large multicenter database. 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Pediatric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Diabetes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, 12, 307-312.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Gosmanov, A. R., Gosmanova, E. O., &amp; Dillard-Cannon, E. (2014). Management of adult diabetic ketoacidosis.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       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Diabetes, metabolic syndrome and obesity : Targets and therapy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, 7, 255–264.  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       https://doi.org/10.2147/DMSO.S50516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Kahanovitz, L., Sluss, P. M., &amp; Russell, J. S. (2017). Type 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      diabetes – a clinical perspective. 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Point Care, 16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(1), 37-40.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doi: 10.1097/POC.0000000000000125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59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4589" y="159026"/>
            <a:ext cx="10463938" cy="98066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4589" y="1139687"/>
            <a:ext cx="10463938" cy="43794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Kreider, K. E. (2018). Updates in management of diabetic ketoacidosis.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The Journal for Nurse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     Practitioners, 14(8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), 591-597.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Meglio, L. A., Evans-Molina, C., Oram, R. A. (2018). Type 1 diabetes.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391 (10138), 2449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-2462. doi: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10.1016/S0140-6736(18)31320-5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Standards of Medical Care in Diabetes—2020 Abridged for Primary Care Providers. (2020). 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Clinical    	Diabetes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 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38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(1), 10–38. Retrieved from </a:t>
            </a:r>
            <a:r>
              <a:rPr lang="en-US" sz="1800" u="sng" dirty="0">
                <a:latin typeface="Arial" charset="0"/>
                <a:ea typeface="Arial" charset="0"/>
                <a:cs typeface="Arial" charset="0"/>
                <a:hlinkClick r:id="rId3"/>
              </a:rPr>
              <a:t>https://clinical.diabetesjournals.org/content/38/1/10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fontAlgn="base">
              <a:lnSpc>
                <a:spcPct val="150000"/>
              </a:lnSpc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/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0C518D-3EA3-3049-8B88-FECD5F308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13A3DF-6783-7B4F-B014-0DE08CF7CE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the clinical presentation of Type 1 Diabetes  (T1D) in children and adults.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Recognize the complications that can occur with Type 1 Diabetes, including ketoacidosis. 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appropriate diagnostics, therapeutic interventions, and patient monitoring for Type 1 Diabetes. </a:t>
            </a:r>
          </a:p>
          <a:p>
            <a:pPr marL="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7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CB926BD-4356-2542-B0D7-EB2BAE10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145774"/>
            <a:ext cx="10463938" cy="848139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Facts About Type 1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AE969-7D56-AE43-840E-C6FAA84AF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993913"/>
            <a:ext cx="10463938" cy="452518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Type 1 Diabetes (TID) is an autoimmune disease that destroys the pancreatic 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β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-cells.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T1D is less common than Type 2 Diabetes (T2D).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Approximately 5-10% of people with diabetes have T1D.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Formerly called juvenile diabetes or insulin dependent diabetes.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T1D can present at any age, but typically presents in children and adolescents.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Standards of Care ADA, 2020)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2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1A271F1-4115-D44D-9CDB-2B98F1452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265044"/>
            <a:ext cx="10463938" cy="755374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T1D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C4A6BE-62FC-BA44-BFB0-2F5DDC152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020418"/>
            <a:ext cx="10463938" cy="46515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U.S. Diabetes Surveillance System reports an increase in diagnosed diabetes from 8.7% in 2010 to 9.1% in 2018. (CDC, U.S. Diabetes Surveillance System, 2020).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State of Pennsylvania reported that 9.2% of the population was diagnosed with diabetes in 2010. The diagnosed diabetes increased to 9.6% in 2016. (CDC, U. S. Diabetes Surveillance System, 2020).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Centers for Disease Control and Prevention (CDC) (2018) reported an increase in DKA Episodes in the U.S. between 2009 and 2014, with an average annual increase of 6.3%. (Benoit, S. R., Zhang, U., Geiss, L. S. Gregg, E. W., Albright, A., 2018).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highest incidence of DKA is reported in the 11-15 age group. (Fritsch, M., Rosenbauer, J., Schober, E., Neu, A., Placzek, K., Holl, R. W., (2011).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3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 txBox="1"/>
          <p:nvPr/>
        </p:nvSpPr>
        <p:spPr>
          <a:xfrm>
            <a:off x="3667125" y="6270193"/>
            <a:ext cx="8127417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National Center for Chronic Disease Prevention and Health Promotion</a:t>
            </a:r>
          </a:p>
        </p:txBody>
      </p:sp>
      <p:sp>
        <p:nvSpPr>
          <p:cNvPr id="11" name="Text Placeholder 6"/>
          <p:cNvSpPr txBox="1"/>
          <p:nvPr/>
        </p:nvSpPr>
        <p:spPr>
          <a:xfrm>
            <a:off x="3667125" y="6451727"/>
            <a:ext cx="8127416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Diabetes Translation</a:t>
            </a:r>
          </a:p>
        </p:txBody>
      </p:sp>
      <p:sp>
        <p:nvSpPr>
          <p:cNvPr id="13" name="Rectangle 12" descr="Map Image" title="Map Image"/>
          <p:cNvSpPr/>
          <p:nvPr/>
        </p:nvSpPr>
        <p:spPr>
          <a:xfrm>
            <a:off x="1961662" y="742951"/>
            <a:ext cx="8221784" cy="49911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 descr="Title" title="Title"/>
          <p:cNvSpPr>
            <a:spLocks noGrp="1"/>
          </p:cNvSpPr>
          <p:nvPr>
            <p:ph type="title"/>
          </p:nvPr>
        </p:nvSpPr>
        <p:spPr>
          <a:xfrm>
            <a:off x="1961663" y="132866"/>
            <a:ext cx="8334862" cy="492125"/>
          </a:xfrm>
        </p:spPr>
        <p:txBody>
          <a:bodyPr/>
          <a:lstStyle/>
          <a:p>
            <a:r>
              <a:rPr lang="en-US" sz="1200" dirty="0"/>
              <a:t>Diagnosed Diabetes, Total, Adults Aged 18+ Years, Age-Adjusted Percentage, National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9625" y="6127736"/>
            <a:ext cx="8458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002060"/>
                </a:solidFill>
              </a:rPr>
              <a:t>Disclaimer: </a:t>
            </a:r>
            <a:r>
              <a:rPr lang="en-US" sz="800" kern="0" dirty="0">
                <a:solidFill>
                  <a:srgbClr val="002060"/>
                </a:solidFill>
              </a:rPr>
              <a:t>This is a user-generated report. The findings and conclusions are those of the user and do not necessarily represent the views of the CDC.</a:t>
            </a:r>
          </a:p>
        </p:txBody>
      </p:sp>
      <p:sp>
        <p:nvSpPr>
          <p:cNvPr id="14" name="Text Placeholder 8"/>
          <p:cNvSpPr txBox="1"/>
          <p:nvPr/>
        </p:nvSpPr>
        <p:spPr bwMode="auto">
          <a:xfrm>
            <a:off x="2266461" y="5899371"/>
            <a:ext cx="1507680" cy="2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ct val="20000"/>
              </a:spcBef>
            </a:pPr>
            <a:r>
              <a:rPr lang="en-US" sz="800" u="sng" kern="0" dirty="0">
                <a:solidFill>
                  <a:srgbClr val="002060"/>
                </a:solidFill>
                <a:hlinkClick r:id="rId4"/>
              </a:rPr>
              <a:t>www.cdc.gov</a:t>
            </a:r>
            <a:r>
              <a:rPr lang="en-US" sz="800" u="sng" kern="0">
                <a:solidFill>
                  <a:srgbClr val="002060"/>
                </a:solidFill>
                <a:hlinkClick r:id="rId4"/>
              </a:rPr>
              <a:t>/diabetes</a:t>
            </a:r>
            <a:r>
              <a:rPr lang="en-US" sz="800" u="sng" kern="0">
                <a:solidFill>
                  <a:srgbClr val="002060"/>
                </a:solidFill>
              </a:rPr>
              <a:t>/data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77906" y="5994621"/>
            <a:ext cx="5822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002060"/>
                </a:solidFill>
              </a:rPr>
              <a:t>Source:</a:t>
            </a:r>
            <a:endParaRPr lang="en-US" sz="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 txBox="1"/>
          <p:nvPr/>
        </p:nvSpPr>
        <p:spPr>
          <a:xfrm>
            <a:off x="3667125" y="6270193"/>
            <a:ext cx="8127417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National Center for Chronic Disease Prevention and Health Promotion</a:t>
            </a:r>
          </a:p>
        </p:txBody>
      </p:sp>
      <p:sp>
        <p:nvSpPr>
          <p:cNvPr id="11" name="Text Placeholder 6"/>
          <p:cNvSpPr txBox="1"/>
          <p:nvPr/>
        </p:nvSpPr>
        <p:spPr>
          <a:xfrm>
            <a:off x="3667125" y="6451727"/>
            <a:ext cx="8127416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Diabetes Translation</a:t>
            </a:r>
          </a:p>
        </p:txBody>
      </p:sp>
      <p:sp>
        <p:nvSpPr>
          <p:cNvPr id="13" name="Rectangle 12" descr="Map Image" title="Map Image"/>
          <p:cNvSpPr/>
          <p:nvPr/>
        </p:nvSpPr>
        <p:spPr>
          <a:xfrm>
            <a:off x="1961662" y="742951"/>
            <a:ext cx="8221784" cy="49911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 descr="Title" title="Title"/>
          <p:cNvSpPr>
            <a:spLocks noGrp="1"/>
          </p:cNvSpPr>
          <p:nvPr>
            <p:ph type="title"/>
          </p:nvPr>
        </p:nvSpPr>
        <p:spPr>
          <a:xfrm>
            <a:off x="1961663" y="132866"/>
            <a:ext cx="8334862" cy="492125"/>
          </a:xfrm>
        </p:spPr>
        <p:txBody>
          <a:bodyPr/>
          <a:lstStyle/>
          <a:p>
            <a:r>
              <a:rPr lang="en-US" sz="1200" dirty="0"/>
              <a:t>Diagnosed Diabetes, Total, Adults with Diabetes, Age-Adjusted Percentage, Pennsylvania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9625" y="6127736"/>
            <a:ext cx="8458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002060"/>
                </a:solidFill>
              </a:rPr>
              <a:t>Disclaimer: </a:t>
            </a:r>
            <a:r>
              <a:rPr lang="en-US" sz="800" kern="0" dirty="0">
                <a:solidFill>
                  <a:srgbClr val="002060"/>
                </a:solidFill>
              </a:rPr>
              <a:t>This is a user-generated report. The findings and conclusions are those of the user and do not necessarily represent the views of the CDC.</a:t>
            </a:r>
          </a:p>
        </p:txBody>
      </p:sp>
      <p:sp>
        <p:nvSpPr>
          <p:cNvPr id="14" name="Text Placeholder 8"/>
          <p:cNvSpPr txBox="1"/>
          <p:nvPr/>
        </p:nvSpPr>
        <p:spPr bwMode="auto">
          <a:xfrm>
            <a:off x="2266461" y="5899371"/>
            <a:ext cx="1507680" cy="2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ct val="20000"/>
              </a:spcBef>
            </a:pPr>
            <a:r>
              <a:rPr lang="en-US" sz="800" u="sng" kern="0" dirty="0">
                <a:solidFill>
                  <a:srgbClr val="002060"/>
                </a:solidFill>
                <a:hlinkClick r:id="rId4"/>
              </a:rPr>
              <a:t>www.cdc.gov</a:t>
            </a:r>
            <a:r>
              <a:rPr lang="en-US" sz="800" u="sng" kern="0">
                <a:solidFill>
                  <a:srgbClr val="002060"/>
                </a:solidFill>
                <a:hlinkClick r:id="rId4"/>
              </a:rPr>
              <a:t>/diabetes</a:t>
            </a:r>
            <a:r>
              <a:rPr lang="en-US" sz="800" u="sng" kern="0">
                <a:solidFill>
                  <a:srgbClr val="002060"/>
                </a:solidFill>
              </a:rPr>
              <a:t>/data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77906" y="5994621"/>
            <a:ext cx="5822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002060"/>
                </a:solidFill>
              </a:rPr>
              <a:t>Source:</a:t>
            </a:r>
            <a:endParaRPr lang="en-US" sz="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4589" y="145774"/>
            <a:ext cx="10463938" cy="861391"/>
          </a:xfrm>
        </p:spPr>
        <p:txBody>
          <a:bodyPr/>
          <a:lstStyle/>
          <a:p>
            <a:r>
              <a:rPr lang="en-US" dirty="0"/>
              <a:t>Description of T1D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4589" y="1007165"/>
            <a:ext cx="10463938" cy="451193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Destruction of the 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β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-cells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of the pancreas results in complete insulin deficiency.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This leads to insulin deficiency resulting in hyperglycemia.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Exogenous insulin is needed on a daily basis to reduce and manage glucose levels and maintain life.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Hyperglycemia results in both acute and chronic complications.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Acute complications: Diabetic Ketoacidosis (DKA)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Chronic complications: Macro and micro vascular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(Kahanovitz, L., Sluss, P. M., Russell, S. J. (2017)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68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50th Templat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4" id="{31F3A710-37A3-8D44-95C9-7BDEA14C42CA}" vid="{B28A04ED-8D6E-564F-886F-354BCB6B77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 PPT Template WIDE</Template>
  <TotalTime>5292</TotalTime>
  <Words>2114</Words>
  <Application>Microsoft Office PowerPoint</Application>
  <PresentationFormat>Custom</PresentationFormat>
  <Paragraphs>223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TYPE 1 DIABETES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Diagnosed Diabetes, Total, Adults Aged 18+ Years, Age-Adjusted Percentage, National</vt:lpstr>
      <vt:lpstr>Diagnosed Diabetes, Total, Adults with Diabetes, Age-Adjusted Percentage, Pennsylvania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DiRado</dc:creator>
  <cp:lastModifiedBy>Catherine Zurawski</cp:lastModifiedBy>
  <cp:revision>83</cp:revision>
  <cp:lastPrinted>2020-05-28T02:18:10Z</cp:lastPrinted>
  <dcterms:created xsi:type="dcterms:W3CDTF">2018-07-17T15:22:03Z</dcterms:created>
  <dcterms:modified xsi:type="dcterms:W3CDTF">2020-06-29T15:13:39Z</dcterms:modified>
</cp:coreProperties>
</file>